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1" r:id="rId4"/>
    <p:sldId id="292" r:id="rId5"/>
    <p:sldId id="297" r:id="rId6"/>
    <p:sldId id="295" r:id="rId7"/>
    <p:sldId id="282" r:id="rId8"/>
    <p:sldId id="296" r:id="rId9"/>
    <p:sldId id="258" r:id="rId10"/>
    <p:sldId id="259" r:id="rId11"/>
    <p:sldId id="261" r:id="rId12"/>
    <p:sldId id="267" r:id="rId13"/>
    <p:sldId id="262" r:id="rId14"/>
    <p:sldId id="263" r:id="rId15"/>
    <p:sldId id="264" r:id="rId16"/>
    <p:sldId id="265" r:id="rId17"/>
    <p:sldId id="266" r:id="rId18"/>
    <p:sldId id="268" r:id="rId19"/>
    <p:sldId id="269" r:id="rId20"/>
    <p:sldId id="285" r:id="rId21"/>
    <p:sldId id="283" r:id="rId22"/>
    <p:sldId id="284" r:id="rId23"/>
    <p:sldId id="270" r:id="rId24"/>
    <p:sldId id="277" r:id="rId25"/>
    <p:sldId id="271" r:id="rId26"/>
    <p:sldId id="278" r:id="rId27"/>
    <p:sldId id="273" r:id="rId28"/>
    <p:sldId id="275" r:id="rId29"/>
    <p:sldId id="276" r:id="rId30"/>
    <p:sldId id="274" r:id="rId31"/>
    <p:sldId id="286" r:id="rId32"/>
    <p:sldId id="287" r:id="rId33"/>
    <p:sldId id="288" r:id="rId34"/>
    <p:sldId id="294" r:id="rId35"/>
    <p:sldId id="291" r:id="rId36"/>
    <p:sldId id="289" r:id="rId37"/>
    <p:sldId id="290" r:id="rId38"/>
    <p:sldId id="29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70C0"/>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650" autoAdjust="0"/>
    <p:restoredTop sz="94660"/>
  </p:normalViewPr>
  <p:slideViewPr>
    <p:cSldViewPr snapToGrid="0">
      <p:cViewPr varScale="1">
        <p:scale>
          <a:sx n="81" d="100"/>
          <a:sy n="81" d="100"/>
        </p:scale>
        <p:origin x="109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6EA1F-FCEE-4118-B0D7-787AC9B4FB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5697AA-BF3A-4444-A94B-32125BA03F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19165D-B961-4B9C-BAB5-27BCBFBB05D5}"/>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D0E02877-3F7D-402E-A91A-258E7C7D29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CBCF6-13F8-4402-9620-F2D5ECF9CAFF}"/>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278064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E8502-9B9C-44E5-8613-ADC53B41C3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2D6B00-DD8F-47F7-98C6-2AD072FC7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A173A7-0D55-4CEB-B834-009654E8C5FE}"/>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5B514DBE-67B7-40FA-A2D0-401E794F1D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283CAF-03BF-48BF-BC4F-D3E0CD7C5EB3}"/>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3454952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7B40EE-6C18-4F43-B829-343FE2C438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E6A60E-5F9A-455B-A7BC-015BD4DA00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214EBD-9F42-49E1-B7FA-25E6ABF6B257}"/>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3A1C66B8-D718-41A8-80F2-525270237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8E2448-2FDE-4E65-A500-740423FE5514}"/>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3765896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36924-7E5C-4D21-A3F1-2A574DC48B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184853-A3D6-4977-93B7-9E39E94625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C97938-420B-46FF-B1A5-549A73F8C702}"/>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0E57B62C-560D-40E0-BFFB-5337C00A04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560A72-AD68-4F69-9A6D-DBCDFB2C543C}"/>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1898251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2E02-FE73-4265-84FE-F21F05ECDA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2DAF90-8DA8-4D0F-8556-C0CE4DA6C9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0AD221-ABA7-4DC5-82DF-D78CB7319DA7}"/>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A4C6F395-F6A0-487C-8F23-05D6D168FF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453ADD-ADCA-4E3D-BC2B-AB63B160F1FC}"/>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1193088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8176D-B189-4D27-9A21-56E672F8BF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D621D2-088E-4B51-814D-B1D7A7CF30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40BC83-2034-4139-8B20-F409F19888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3D0CDF-3D91-4AEA-B683-C7094921C8A7}"/>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6" name="Footer Placeholder 5">
            <a:extLst>
              <a:ext uri="{FF2B5EF4-FFF2-40B4-BE49-F238E27FC236}">
                <a16:creationId xmlns:a16="http://schemas.microsoft.com/office/drawing/2014/main" id="{868BB656-A556-4007-8649-102CE89848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F5B387-92AB-4007-995F-DED801451320}"/>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1663312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05B0C-519F-4996-A8E0-EFD883F469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ECEFD7-8161-45B3-926E-EB9413AC89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214B22-F748-4B98-8AEA-4EC6E5BC00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726BE0-B442-499B-99E0-3F4616D7B0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87167C-C837-41AA-AAE5-4680BB6CB0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824637-F5D9-4199-9802-DF467FACE44B}"/>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8" name="Footer Placeholder 7">
            <a:extLst>
              <a:ext uri="{FF2B5EF4-FFF2-40B4-BE49-F238E27FC236}">
                <a16:creationId xmlns:a16="http://schemas.microsoft.com/office/drawing/2014/main" id="{71D13445-C608-4AB5-9284-1EAB5D8CCD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707B5E-F2EB-4EB5-B32C-5A7EF08C3CB4}"/>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2534703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3C889-CE79-4942-A595-681D3DD0C2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B32104-B9D3-4394-BA13-51C7A24D1A00}"/>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4" name="Footer Placeholder 3">
            <a:extLst>
              <a:ext uri="{FF2B5EF4-FFF2-40B4-BE49-F238E27FC236}">
                <a16:creationId xmlns:a16="http://schemas.microsoft.com/office/drawing/2014/main" id="{61B6B587-F0C0-42FC-B5FB-5389472156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C14046-125A-4F56-9F86-3E4873D468D5}"/>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1494725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1AE246-DC5B-4D5B-BC22-B5096A00C43A}"/>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3" name="Footer Placeholder 2">
            <a:extLst>
              <a:ext uri="{FF2B5EF4-FFF2-40B4-BE49-F238E27FC236}">
                <a16:creationId xmlns:a16="http://schemas.microsoft.com/office/drawing/2014/main" id="{349B5E67-1BE8-4EC0-A3F9-60DE189E25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851A91-D329-456C-8F98-6E472772BAD9}"/>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403059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C4B5F-BF20-48B2-9917-63497C14C1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41A9CA-C667-42F9-A1D9-38E984C069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D7A59C-91F4-4869-B61F-9BA4E781F9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0BBAFF-F42F-4D39-8ACB-9CD333ABBD71}"/>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6" name="Footer Placeholder 5">
            <a:extLst>
              <a:ext uri="{FF2B5EF4-FFF2-40B4-BE49-F238E27FC236}">
                <a16:creationId xmlns:a16="http://schemas.microsoft.com/office/drawing/2014/main" id="{C7F2D405-FD2A-4C0A-A5F6-C5096DDEA0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23AC6B-C13A-478B-AAF1-6D83AF6869D3}"/>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1418144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32153-3630-4139-9C06-765EC5455E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804F2F-AFB9-4E73-8907-783C01A58E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EAD164-F3BB-447A-8501-62AF2B8B2E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2CB4B4-CED1-4681-A07C-FA588446EBD3}"/>
              </a:ext>
            </a:extLst>
          </p:cNvPr>
          <p:cNvSpPr>
            <a:spLocks noGrp="1"/>
          </p:cNvSpPr>
          <p:nvPr>
            <p:ph type="dt" sz="half" idx="10"/>
          </p:nvPr>
        </p:nvSpPr>
        <p:spPr/>
        <p:txBody>
          <a:bodyPr/>
          <a:lstStyle/>
          <a:p>
            <a:fld id="{6CA6C872-C738-4941-98E1-FCF64631B42E}" type="datetimeFigureOut">
              <a:rPr lang="en-US" smtClean="0"/>
              <a:t>5/13/2023</a:t>
            </a:fld>
            <a:endParaRPr lang="en-US"/>
          </a:p>
        </p:txBody>
      </p:sp>
      <p:sp>
        <p:nvSpPr>
          <p:cNvPr id="6" name="Footer Placeholder 5">
            <a:extLst>
              <a:ext uri="{FF2B5EF4-FFF2-40B4-BE49-F238E27FC236}">
                <a16:creationId xmlns:a16="http://schemas.microsoft.com/office/drawing/2014/main" id="{35006ED4-40CF-4149-AEED-0064F13B5B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F5110-AD5A-45BF-A95D-C99E478B5B7A}"/>
              </a:ext>
            </a:extLst>
          </p:cNvPr>
          <p:cNvSpPr>
            <a:spLocks noGrp="1"/>
          </p:cNvSpPr>
          <p:nvPr>
            <p:ph type="sldNum" sz="quarter" idx="12"/>
          </p:nvPr>
        </p:nvSpPr>
        <p:spPr/>
        <p:txBody>
          <a:bodyPr/>
          <a:lstStyle/>
          <a:p>
            <a:fld id="{ADF2F748-19AC-4486-BE50-B2617D2389F3}" type="slidenum">
              <a:rPr lang="en-US" smtClean="0"/>
              <a:t>‹#›</a:t>
            </a:fld>
            <a:endParaRPr lang="en-US"/>
          </a:p>
        </p:txBody>
      </p:sp>
    </p:spTree>
    <p:extLst>
      <p:ext uri="{BB962C8B-B14F-4D97-AF65-F5344CB8AC3E}">
        <p14:creationId xmlns:p14="http://schemas.microsoft.com/office/powerpoint/2010/main" val="3756269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853497-69DF-4475-B642-AA25A3119B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3E2D9C-8012-4D72-ABA3-6255856165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BF399-CE49-42FB-A340-54854F4BFF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A6C872-C738-4941-98E1-FCF64631B42E}" type="datetimeFigureOut">
              <a:rPr lang="en-US" smtClean="0"/>
              <a:t>5/13/2023</a:t>
            </a:fld>
            <a:endParaRPr lang="en-US"/>
          </a:p>
        </p:txBody>
      </p:sp>
      <p:sp>
        <p:nvSpPr>
          <p:cNvPr id="5" name="Footer Placeholder 4">
            <a:extLst>
              <a:ext uri="{FF2B5EF4-FFF2-40B4-BE49-F238E27FC236}">
                <a16:creationId xmlns:a16="http://schemas.microsoft.com/office/drawing/2014/main" id="{74E7F882-92FE-4748-83B1-62B9DA8A86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738A7F-FD88-4659-BBC2-E319599343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2F748-19AC-4486-BE50-B2617D2389F3}" type="slidenum">
              <a:rPr lang="en-US" smtClean="0"/>
              <a:t>‹#›</a:t>
            </a:fld>
            <a:endParaRPr lang="en-US"/>
          </a:p>
        </p:txBody>
      </p:sp>
    </p:spTree>
    <p:extLst>
      <p:ext uri="{BB962C8B-B14F-4D97-AF65-F5344CB8AC3E}">
        <p14:creationId xmlns:p14="http://schemas.microsoft.com/office/powerpoint/2010/main" val="25308881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wiki.python.org/moin/ForLoop" TargetMode="External"/><Relationship Id="rId2" Type="http://schemas.openxmlformats.org/officeDocument/2006/relationships/hyperlink" Target="https://www.w3schools.com/python/python_for_loops.asp" TargetMode="External"/><Relationship Id="rId1" Type="http://schemas.openxmlformats.org/officeDocument/2006/relationships/slideLayout" Target="../slideLayouts/slideLayout7.xml"/><Relationship Id="rId4" Type="http://schemas.openxmlformats.org/officeDocument/2006/relationships/hyperlink" Target="https://openbookproject.net/thinkcs/python/english3e/conditionals.html"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video" Target="file:///C:\Code\Python\microscope\model_3D\threshold\mov1_gray_24_129_xzy.mp4" TargetMode="External"/><Relationship Id="rId1" Type="http://schemas.openxmlformats.org/officeDocument/2006/relationships/video" Target="file:///C:\Users\IBM_ADMIN\Videos\microscope\RebeccaStentorDNA\SendRebecca\mov1_binary_PointCloud_24_129.mp4" TargetMode="Externa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https://realpython.com/defining-your-own-python-function/"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E6A86-CA0F-4E30-9EB7-0BF94ADABE62}"/>
              </a:ext>
            </a:extLst>
          </p:cNvPr>
          <p:cNvSpPr>
            <a:spLocks noGrp="1"/>
          </p:cNvSpPr>
          <p:nvPr>
            <p:ph type="ctrTitle"/>
          </p:nvPr>
        </p:nvSpPr>
        <p:spPr>
          <a:xfrm>
            <a:off x="1524000" y="1418600"/>
            <a:ext cx="9144000" cy="1007929"/>
          </a:xfrm>
        </p:spPr>
        <p:txBody>
          <a:bodyPr/>
          <a:lstStyle/>
          <a:p>
            <a:r>
              <a:rPr lang="en-US" b="1" dirty="0"/>
              <a:t>Unsupervised Clustering</a:t>
            </a:r>
          </a:p>
        </p:txBody>
      </p:sp>
      <p:sp>
        <p:nvSpPr>
          <p:cNvPr id="3" name="Subtitle 2">
            <a:extLst>
              <a:ext uri="{FF2B5EF4-FFF2-40B4-BE49-F238E27FC236}">
                <a16:creationId xmlns:a16="http://schemas.microsoft.com/office/drawing/2014/main" id="{D5A7960D-FC82-4469-8B0A-380CDD4598F2}"/>
              </a:ext>
            </a:extLst>
          </p:cNvPr>
          <p:cNvSpPr>
            <a:spLocks noGrp="1"/>
          </p:cNvSpPr>
          <p:nvPr>
            <p:ph type="subTitle" idx="1"/>
          </p:nvPr>
        </p:nvSpPr>
        <p:spPr>
          <a:xfrm>
            <a:off x="1524000" y="3010256"/>
            <a:ext cx="9144000" cy="1655762"/>
          </a:xfrm>
        </p:spPr>
        <p:txBody>
          <a:bodyPr>
            <a:normAutofit fontScale="92500" lnSpcReduction="10000"/>
          </a:bodyPr>
          <a:lstStyle/>
          <a:p>
            <a:r>
              <a:rPr lang="en-US" i="1" dirty="0"/>
              <a:t>Tom Zimmerman</a:t>
            </a:r>
          </a:p>
          <a:p>
            <a:r>
              <a:rPr lang="en-US" dirty="0"/>
              <a:t>IBM Research-Almaden</a:t>
            </a:r>
          </a:p>
          <a:p>
            <a:r>
              <a:rPr lang="en-US" dirty="0"/>
              <a:t>Center for Cellular Construction</a:t>
            </a:r>
          </a:p>
          <a:p>
            <a:r>
              <a:rPr lang="en-US" dirty="0"/>
              <a:t>Oct 16,2020</a:t>
            </a:r>
          </a:p>
        </p:txBody>
      </p:sp>
      <p:pic>
        <p:nvPicPr>
          <p:cNvPr id="5" name="Picture 2" descr="Image result for nsf logo">
            <a:extLst>
              <a:ext uri="{FF2B5EF4-FFF2-40B4-BE49-F238E27FC236}">
                <a16:creationId xmlns:a16="http://schemas.microsoft.com/office/drawing/2014/main" id="{F1D406FD-57D3-5558-1043-E3BC93598510}"/>
              </a:ext>
            </a:extLst>
          </p:cNvPr>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0" y="5317659"/>
            <a:ext cx="1533525" cy="154034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6E9A6A3C-71E8-1372-0804-CC27F05D9BF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945216" y="5733405"/>
            <a:ext cx="3246783" cy="1154412"/>
          </a:xfrm>
          <a:prstGeom prst="rect">
            <a:avLst/>
          </a:prstGeom>
        </p:spPr>
      </p:pic>
      <p:sp>
        <p:nvSpPr>
          <p:cNvPr id="7" name="Rectangle 6">
            <a:extLst>
              <a:ext uri="{FF2B5EF4-FFF2-40B4-BE49-F238E27FC236}">
                <a16:creationId xmlns:a16="http://schemas.microsoft.com/office/drawing/2014/main" id="{967217F0-A1A8-C498-7208-70E37DDED9F2}"/>
              </a:ext>
            </a:extLst>
          </p:cNvPr>
          <p:cNvSpPr/>
          <p:nvPr/>
        </p:nvSpPr>
        <p:spPr>
          <a:xfrm>
            <a:off x="1524000" y="5733405"/>
            <a:ext cx="7620000" cy="738664"/>
          </a:xfrm>
          <a:prstGeom prst="rect">
            <a:avLst/>
          </a:prstGeom>
        </p:spPr>
        <p:txBody>
          <a:bodyPr wrap="square">
            <a:spAutoFit/>
          </a:bodyPr>
          <a:lstStyle/>
          <a:p>
            <a:r>
              <a:rPr lang="en-US" sz="1400" dirty="0"/>
              <a:t>This material is based upon work supported by the NSF under Grant No. </a:t>
            </a:r>
            <a:r>
              <a:rPr lang="en-US" sz="1400" b="1" dirty="0"/>
              <a:t>DBI-1548297</a:t>
            </a:r>
            <a:r>
              <a:rPr lang="en-US" sz="1400" dirty="0"/>
              <a:t>.  </a:t>
            </a:r>
          </a:p>
          <a:p>
            <a:r>
              <a:rPr lang="en-US" sz="1400" b="1" dirty="0"/>
              <a:t>Disclaimer:  </a:t>
            </a:r>
            <a:r>
              <a:rPr lang="en-US" sz="1400" dirty="0"/>
              <a:t>Any opinions, findings and conclusions or recommendations expressed in this material are those of the authors and do not necessarily reflect the views of the National Science Foundation. </a:t>
            </a:r>
          </a:p>
        </p:txBody>
      </p:sp>
    </p:spTree>
    <p:extLst>
      <p:ext uri="{BB962C8B-B14F-4D97-AF65-F5344CB8AC3E}">
        <p14:creationId xmlns:p14="http://schemas.microsoft.com/office/powerpoint/2010/main" val="3401153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919268" y="6488668"/>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5" name="TextBox 4">
            <a:extLst>
              <a:ext uri="{FF2B5EF4-FFF2-40B4-BE49-F238E27FC236}">
                <a16:creationId xmlns:a16="http://schemas.microsoft.com/office/drawing/2014/main" id="{20C036CE-D9C2-452D-A4DD-352B70629B4C}"/>
              </a:ext>
            </a:extLst>
          </p:cNvPr>
          <p:cNvSpPr txBox="1"/>
          <p:nvPr/>
        </p:nvSpPr>
        <p:spPr>
          <a:xfrm>
            <a:off x="2101583" y="107666"/>
            <a:ext cx="8271495" cy="523220"/>
          </a:xfrm>
          <a:prstGeom prst="rect">
            <a:avLst/>
          </a:prstGeom>
          <a:noFill/>
        </p:spPr>
        <p:txBody>
          <a:bodyPr wrap="none" rtlCol="0">
            <a:spAutoFit/>
          </a:bodyPr>
          <a:lstStyle/>
          <a:p>
            <a:r>
              <a:rPr lang="en-US" sz="2800" dirty="0"/>
              <a:t>Start with 15 objects (data points) in a 2D feature space</a:t>
            </a:r>
          </a:p>
        </p:txBody>
      </p:sp>
    </p:spTree>
    <p:extLst>
      <p:ext uri="{BB962C8B-B14F-4D97-AF65-F5344CB8AC3E}">
        <p14:creationId xmlns:p14="http://schemas.microsoft.com/office/powerpoint/2010/main" val="176454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17616" y="6497516"/>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4888194" y="1110952"/>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6386557" y="1562456"/>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476288" y="2921237"/>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7AFFD65-9E6A-46B0-B4E0-9D4147CFB96D}"/>
              </a:ext>
            </a:extLst>
          </p:cNvPr>
          <p:cNvSpPr txBox="1"/>
          <p:nvPr/>
        </p:nvSpPr>
        <p:spPr>
          <a:xfrm>
            <a:off x="2963230" y="120790"/>
            <a:ext cx="5931304" cy="461665"/>
          </a:xfrm>
          <a:prstGeom prst="rect">
            <a:avLst/>
          </a:prstGeom>
          <a:noFill/>
        </p:spPr>
        <p:txBody>
          <a:bodyPr wrap="none" rtlCol="0">
            <a:spAutoFit/>
          </a:bodyPr>
          <a:lstStyle/>
          <a:p>
            <a:r>
              <a:rPr lang="en-US" sz="2400" dirty="0"/>
              <a:t>Place 3 random cluster points in feature space</a:t>
            </a:r>
          </a:p>
        </p:txBody>
      </p:sp>
    </p:spTree>
    <p:extLst>
      <p:ext uri="{BB962C8B-B14F-4D97-AF65-F5344CB8AC3E}">
        <p14:creationId xmlns:p14="http://schemas.microsoft.com/office/powerpoint/2010/main" val="947651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17616" y="6497516"/>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4888194" y="1110952"/>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6386557" y="1562456"/>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476288" y="2921237"/>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01FC0F-B3B5-46A0-8135-895FA14AAEF6}"/>
              </a:ext>
            </a:extLst>
          </p:cNvPr>
          <p:cNvSpPr/>
          <p:nvPr/>
        </p:nvSpPr>
        <p:spPr>
          <a:xfrm>
            <a:off x="4883922" y="1093859"/>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58A3011-5E80-4BA3-B3F8-8894790F32C5}"/>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3769BD55-1744-4D80-BD53-5618B85013C9}"/>
              </a:ext>
            </a:extLst>
          </p:cNvPr>
          <p:cNvCxnSpPr>
            <a:cxnSpLocks/>
          </p:cNvCxnSpPr>
          <p:nvPr/>
        </p:nvCxnSpPr>
        <p:spPr>
          <a:xfrm flipH="1">
            <a:off x="3959770" y="1169048"/>
            <a:ext cx="1013883" cy="33073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38779B9-0559-4B12-B600-4780C65DCC77}"/>
              </a:ext>
            </a:extLst>
          </p:cNvPr>
          <p:cNvCxnSpPr>
            <a:cxnSpLocks/>
          </p:cNvCxnSpPr>
          <p:nvPr/>
        </p:nvCxnSpPr>
        <p:spPr>
          <a:xfrm flipH="1">
            <a:off x="3959771" y="1474148"/>
            <a:ext cx="1013881" cy="2263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2D54A8-C2BE-430C-8D5F-310715A49D9A}"/>
              </a:ext>
            </a:extLst>
          </p:cNvPr>
          <p:cNvCxnSpPr>
            <a:cxnSpLocks/>
          </p:cNvCxnSpPr>
          <p:nvPr/>
        </p:nvCxnSpPr>
        <p:spPr>
          <a:xfrm flipH="1">
            <a:off x="4962955" y="1166608"/>
            <a:ext cx="1" cy="3301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858F837-8BB0-4F55-B689-3FD79CEFEBFA}"/>
              </a:ext>
            </a:extLst>
          </p:cNvPr>
          <p:cNvSpPr txBox="1"/>
          <p:nvPr/>
        </p:nvSpPr>
        <p:spPr>
          <a:xfrm>
            <a:off x="4376024" y="983162"/>
            <a:ext cx="306494" cy="369332"/>
          </a:xfrm>
          <a:prstGeom prst="rect">
            <a:avLst/>
          </a:prstGeom>
          <a:noFill/>
        </p:spPr>
        <p:txBody>
          <a:bodyPr wrap="none" rtlCol="0">
            <a:spAutoFit/>
          </a:bodyPr>
          <a:lstStyle/>
          <a:p>
            <a:r>
              <a:rPr lang="en-US" dirty="0"/>
              <a:t>d</a:t>
            </a:r>
          </a:p>
        </p:txBody>
      </p:sp>
      <p:sp>
        <p:nvSpPr>
          <p:cNvPr id="14" name="TextBox 13">
            <a:extLst>
              <a:ext uri="{FF2B5EF4-FFF2-40B4-BE49-F238E27FC236}">
                <a16:creationId xmlns:a16="http://schemas.microsoft.com/office/drawing/2014/main" id="{7CE78788-A18D-40BD-B4E9-25A230D7A0B2}"/>
              </a:ext>
            </a:extLst>
          </p:cNvPr>
          <p:cNvSpPr txBox="1"/>
          <p:nvPr/>
        </p:nvSpPr>
        <p:spPr>
          <a:xfrm>
            <a:off x="4433729" y="1402026"/>
            <a:ext cx="284052" cy="369332"/>
          </a:xfrm>
          <a:prstGeom prst="rect">
            <a:avLst/>
          </a:prstGeom>
          <a:noFill/>
        </p:spPr>
        <p:txBody>
          <a:bodyPr wrap="none" rtlCol="0">
            <a:spAutoFit/>
          </a:bodyPr>
          <a:lstStyle/>
          <a:p>
            <a:r>
              <a:rPr lang="en-US" dirty="0"/>
              <a:t>x</a:t>
            </a:r>
          </a:p>
        </p:txBody>
      </p:sp>
      <p:sp>
        <p:nvSpPr>
          <p:cNvPr id="15" name="TextBox 14">
            <a:extLst>
              <a:ext uri="{FF2B5EF4-FFF2-40B4-BE49-F238E27FC236}">
                <a16:creationId xmlns:a16="http://schemas.microsoft.com/office/drawing/2014/main" id="{46F41531-620E-4057-A5CB-AE3331EA9735}"/>
              </a:ext>
            </a:extLst>
          </p:cNvPr>
          <p:cNvSpPr txBox="1"/>
          <p:nvPr/>
        </p:nvSpPr>
        <p:spPr>
          <a:xfrm>
            <a:off x="4996202" y="1169048"/>
            <a:ext cx="288862" cy="369332"/>
          </a:xfrm>
          <a:prstGeom prst="rect">
            <a:avLst/>
          </a:prstGeom>
          <a:noFill/>
        </p:spPr>
        <p:txBody>
          <a:bodyPr wrap="none" rtlCol="0">
            <a:spAutoFit/>
          </a:bodyPr>
          <a:lstStyle/>
          <a:p>
            <a:r>
              <a:rPr lang="en-US" dirty="0"/>
              <a:t>y</a:t>
            </a:r>
          </a:p>
        </p:txBody>
      </p:sp>
      <p:pic>
        <p:nvPicPr>
          <p:cNvPr id="16" name="Picture 15">
            <a:extLst>
              <a:ext uri="{FF2B5EF4-FFF2-40B4-BE49-F238E27FC236}">
                <a16:creationId xmlns:a16="http://schemas.microsoft.com/office/drawing/2014/main" id="{1E3A0552-40C9-4870-9B0E-9B078B9E748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447873" y="684621"/>
            <a:ext cx="839092" cy="440835"/>
          </a:xfrm>
          <a:prstGeom prst="rect">
            <a:avLst/>
          </a:prstGeom>
        </p:spPr>
      </p:pic>
      <p:sp>
        <p:nvSpPr>
          <p:cNvPr id="17" name="TextBox 16">
            <a:extLst>
              <a:ext uri="{FF2B5EF4-FFF2-40B4-BE49-F238E27FC236}">
                <a16:creationId xmlns:a16="http://schemas.microsoft.com/office/drawing/2014/main" id="{05133989-B323-453E-A1B5-31147B5ADCA4}"/>
              </a:ext>
            </a:extLst>
          </p:cNvPr>
          <p:cNvSpPr txBox="1"/>
          <p:nvPr/>
        </p:nvSpPr>
        <p:spPr>
          <a:xfrm>
            <a:off x="3125708" y="665568"/>
            <a:ext cx="474810" cy="369332"/>
          </a:xfrm>
          <a:prstGeom prst="rect">
            <a:avLst/>
          </a:prstGeom>
          <a:noFill/>
        </p:spPr>
        <p:txBody>
          <a:bodyPr wrap="none" rtlCol="0">
            <a:spAutoFit/>
          </a:bodyPr>
          <a:lstStyle/>
          <a:p>
            <a:r>
              <a:rPr lang="en-US" dirty="0"/>
              <a:t>d =</a:t>
            </a:r>
          </a:p>
        </p:txBody>
      </p:sp>
      <p:sp>
        <p:nvSpPr>
          <p:cNvPr id="18" name="TextBox 17">
            <a:extLst>
              <a:ext uri="{FF2B5EF4-FFF2-40B4-BE49-F238E27FC236}">
                <a16:creationId xmlns:a16="http://schemas.microsoft.com/office/drawing/2014/main" id="{0F1CA1DA-5DA4-4CCF-B54C-A3ADFC828A1C}"/>
              </a:ext>
            </a:extLst>
          </p:cNvPr>
          <p:cNvSpPr txBox="1"/>
          <p:nvPr/>
        </p:nvSpPr>
        <p:spPr>
          <a:xfrm>
            <a:off x="1184030" y="20694"/>
            <a:ext cx="9993570" cy="523220"/>
          </a:xfrm>
          <a:prstGeom prst="rect">
            <a:avLst/>
          </a:prstGeom>
          <a:noFill/>
        </p:spPr>
        <p:txBody>
          <a:bodyPr wrap="none" rtlCol="0">
            <a:spAutoFit/>
          </a:bodyPr>
          <a:lstStyle/>
          <a:p>
            <a:r>
              <a:rPr lang="en-US" sz="2800" dirty="0"/>
              <a:t>Assign each object to nearest cluster point using Euclidian distance</a:t>
            </a:r>
          </a:p>
        </p:txBody>
      </p:sp>
    </p:spTree>
    <p:extLst>
      <p:ext uri="{BB962C8B-B14F-4D97-AF65-F5344CB8AC3E}">
        <p14:creationId xmlns:p14="http://schemas.microsoft.com/office/powerpoint/2010/main" val="641995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17616" y="6452924"/>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61478"/>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4883922" y="1093859"/>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6415040" y="1536818"/>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476288" y="2921237"/>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AFA588AA-ACE4-4C13-8A1C-7308E07AE591}"/>
              </a:ext>
            </a:extLst>
          </p:cNvPr>
          <p:cNvSpPr txBox="1"/>
          <p:nvPr/>
        </p:nvSpPr>
        <p:spPr>
          <a:xfrm>
            <a:off x="1184030" y="101043"/>
            <a:ext cx="9993570" cy="523220"/>
          </a:xfrm>
          <a:prstGeom prst="rect">
            <a:avLst/>
          </a:prstGeom>
          <a:noFill/>
        </p:spPr>
        <p:txBody>
          <a:bodyPr wrap="none" rtlCol="0">
            <a:spAutoFit/>
          </a:bodyPr>
          <a:lstStyle/>
          <a:p>
            <a:r>
              <a:rPr lang="en-US" sz="2800" dirty="0"/>
              <a:t>Assign each object to nearest cluster point using Euclidian distance</a:t>
            </a:r>
          </a:p>
        </p:txBody>
      </p:sp>
      <p:cxnSp>
        <p:nvCxnSpPr>
          <p:cNvPr id="26" name="Straight Connector 25">
            <a:extLst>
              <a:ext uri="{FF2B5EF4-FFF2-40B4-BE49-F238E27FC236}">
                <a16:creationId xmlns:a16="http://schemas.microsoft.com/office/drawing/2014/main" id="{D6ADA5B0-5484-4CB2-8D66-126523A7D8BF}"/>
              </a:ext>
            </a:extLst>
          </p:cNvPr>
          <p:cNvCxnSpPr>
            <a:cxnSpLocks/>
          </p:cNvCxnSpPr>
          <p:nvPr/>
        </p:nvCxnSpPr>
        <p:spPr>
          <a:xfrm flipH="1">
            <a:off x="3269908" y="1230553"/>
            <a:ext cx="1634064" cy="9472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0220D88-8272-4C85-91AF-4A29A79892C4}"/>
              </a:ext>
            </a:extLst>
          </p:cNvPr>
          <p:cNvCxnSpPr>
            <a:cxnSpLocks/>
          </p:cNvCxnSpPr>
          <p:nvPr/>
        </p:nvCxnSpPr>
        <p:spPr>
          <a:xfrm flipH="1">
            <a:off x="3397181" y="1210568"/>
            <a:ext cx="1509982" cy="43374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D65E9B6-2C9E-496A-8B1D-DC1519A2FEB8}"/>
              </a:ext>
            </a:extLst>
          </p:cNvPr>
          <p:cNvCxnSpPr>
            <a:cxnSpLocks/>
          </p:cNvCxnSpPr>
          <p:nvPr/>
        </p:nvCxnSpPr>
        <p:spPr>
          <a:xfrm flipH="1">
            <a:off x="3959773" y="1230553"/>
            <a:ext cx="944199" cy="24359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46796F8-F60A-4A9A-879A-8483842C6812}"/>
              </a:ext>
            </a:extLst>
          </p:cNvPr>
          <p:cNvCxnSpPr>
            <a:cxnSpLocks/>
            <a:stCxn id="3" idx="3"/>
          </p:cNvCxnSpPr>
          <p:nvPr/>
        </p:nvCxnSpPr>
        <p:spPr>
          <a:xfrm flipH="1">
            <a:off x="4751463" y="1210568"/>
            <a:ext cx="158740" cy="132326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EE24E95-3571-4B3D-8340-DE77434B1402}"/>
              </a:ext>
            </a:extLst>
          </p:cNvPr>
          <p:cNvCxnSpPr>
            <a:cxnSpLocks/>
            <a:endCxn id="6" idx="3"/>
          </p:cNvCxnSpPr>
          <p:nvPr/>
        </p:nvCxnSpPr>
        <p:spPr>
          <a:xfrm flipV="1">
            <a:off x="5651651" y="3037946"/>
            <a:ext cx="850918" cy="942973"/>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F202C10-EC3C-4637-86B5-92C4C7D2AC81}"/>
              </a:ext>
            </a:extLst>
          </p:cNvPr>
          <p:cNvCxnSpPr>
            <a:cxnSpLocks/>
            <a:endCxn id="6" idx="3"/>
          </p:cNvCxnSpPr>
          <p:nvPr/>
        </p:nvCxnSpPr>
        <p:spPr>
          <a:xfrm flipV="1">
            <a:off x="5741348" y="3037946"/>
            <a:ext cx="761221" cy="1610101"/>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2AAFD74-FBBE-41DF-A574-DB925A43C438}"/>
              </a:ext>
            </a:extLst>
          </p:cNvPr>
          <p:cNvCxnSpPr>
            <a:cxnSpLocks/>
            <a:stCxn id="6" idx="3"/>
          </p:cNvCxnSpPr>
          <p:nvPr/>
        </p:nvCxnSpPr>
        <p:spPr>
          <a:xfrm>
            <a:off x="6502569" y="3037946"/>
            <a:ext cx="237213" cy="1647615"/>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E4EB9AB-C6F2-452B-8FF7-2A89A3DB310B}"/>
              </a:ext>
            </a:extLst>
          </p:cNvPr>
          <p:cNvCxnSpPr>
            <a:cxnSpLocks/>
            <a:stCxn id="6" idx="3"/>
          </p:cNvCxnSpPr>
          <p:nvPr/>
        </p:nvCxnSpPr>
        <p:spPr>
          <a:xfrm>
            <a:off x="6502569" y="3037946"/>
            <a:ext cx="770936" cy="1281668"/>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4C9FB4E-F7A2-464D-81C5-9D512588F5F4}"/>
              </a:ext>
            </a:extLst>
          </p:cNvPr>
          <p:cNvCxnSpPr>
            <a:cxnSpLocks/>
            <a:endCxn id="6" idx="3"/>
          </p:cNvCxnSpPr>
          <p:nvPr/>
        </p:nvCxnSpPr>
        <p:spPr>
          <a:xfrm flipV="1">
            <a:off x="6392255" y="3037946"/>
            <a:ext cx="110314" cy="89051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0192D77-2AEE-47E8-9065-23E1385DD91F}"/>
              </a:ext>
            </a:extLst>
          </p:cNvPr>
          <p:cNvCxnSpPr>
            <a:cxnSpLocks/>
            <a:endCxn id="5" idx="6"/>
          </p:cNvCxnSpPr>
          <p:nvPr/>
        </p:nvCxnSpPr>
        <p:spPr>
          <a:xfrm flipH="1" flipV="1">
            <a:off x="6594501" y="1605185"/>
            <a:ext cx="616055" cy="223531"/>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C08041B-8D97-4A7E-A2E7-C1971188A24D}"/>
              </a:ext>
            </a:extLst>
          </p:cNvPr>
          <p:cNvCxnSpPr>
            <a:cxnSpLocks/>
            <a:stCxn id="5" idx="6"/>
          </p:cNvCxnSpPr>
          <p:nvPr/>
        </p:nvCxnSpPr>
        <p:spPr>
          <a:xfrm>
            <a:off x="6594501" y="1605185"/>
            <a:ext cx="1570805" cy="283146"/>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F332F06-787D-40FA-BC9C-8963D6061A1A}"/>
              </a:ext>
            </a:extLst>
          </p:cNvPr>
          <p:cNvCxnSpPr>
            <a:cxnSpLocks/>
            <a:stCxn id="5" idx="6"/>
          </p:cNvCxnSpPr>
          <p:nvPr/>
        </p:nvCxnSpPr>
        <p:spPr>
          <a:xfrm>
            <a:off x="6594501" y="1605185"/>
            <a:ext cx="2354237" cy="223531"/>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C885706-29AE-49E8-BFA4-B5D4E5FB8AA3}"/>
              </a:ext>
            </a:extLst>
          </p:cNvPr>
          <p:cNvCxnSpPr>
            <a:cxnSpLocks/>
            <a:stCxn id="5" idx="6"/>
          </p:cNvCxnSpPr>
          <p:nvPr/>
        </p:nvCxnSpPr>
        <p:spPr>
          <a:xfrm flipV="1">
            <a:off x="6594501" y="1212215"/>
            <a:ext cx="1648313" cy="39297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D7FF6A1-4BF6-44C7-A8F2-C641097174B8}"/>
              </a:ext>
            </a:extLst>
          </p:cNvPr>
          <p:cNvCxnSpPr>
            <a:cxnSpLocks/>
            <a:endCxn id="6" idx="6"/>
          </p:cNvCxnSpPr>
          <p:nvPr/>
        </p:nvCxnSpPr>
        <p:spPr>
          <a:xfrm flipH="1">
            <a:off x="6655749" y="2533828"/>
            <a:ext cx="1102364" cy="455776"/>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A741BC1-3156-46EA-BDCC-A3FAAF95BE18}"/>
              </a:ext>
            </a:extLst>
          </p:cNvPr>
          <p:cNvCxnSpPr>
            <a:cxnSpLocks/>
            <a:stCxn id="6" idx="6"/>
          </p:cNvCxnSpPr>
          <p:nvPr/>
        </p:nvCxnSpPr>
        <p:spPr>
          <a:xfrm>
            <a:off x="6655749" y="2989604"/>
            <a:ext cx="2242982" cy="20296"/>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39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737424" y="6497516"/>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3844190" y="1988566"/>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8047285" y="1572669"/>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7114371" y="3480164"/>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6BF16B1-DEC0-408C-9C1E-42E1038D3EFA}"/>
              </a:ext>
            </a:extLst>
          </p:cNvPr>
          <p:cNvSpPr txBox="1"/>
          <p:nvPr/>
        </p:nvSpPr>
        <p:spPr>
          <a:xfrm>
            <a:off x="3191871" y="153950"/>
            <a:ext cx="5670335" cy="523220"/>
          </a:xfrm>
          <a:prstGeom prst="rect">
            <a:avLst/>
          </a:prstGeom>
          <a:noFill/>
        </p:spPr>
        <p:txBody>
          <a:bodyPr wrap="none" rtlCol="0">
            <a:spAutoFit/>
          </a:bodyPr>
          <a:lstStyle/>
          <a:p>
            <a:r>
              <a:rPr lang="en-US" sz="2800" dirty="0"/>
              <a:t>Calculate the center of each cluster ...</a:t>
            </a:r>
          </a:p>
        </p:txBody>
      </p:sp>
    </p:spTree>
    <p:extLst>
      <p:ext uri="{BB962C8B-B14F-4D97-AF65-F5344CB8AC3E}">
        <p14:creationId xmlns:p14="http://schemas.microsoft.com/office/powerpoint/2010/main" val="1380915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81708" y="6488668"/>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3844190" y="1988566"/>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8047285" y="1572669"/>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7114371" y="3480164"/>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CACEB7-315F-4A4C-8E22-0E6021BDC8B9}"/>
              </a:ext>
            </a:extLst>
          </p:cNvPr>
          <p:cNvSpPr txBox="1"/>
          <p:nvPr/>
        </p:nvSpPr>
        <p:spPr>
          <a:xfrm>
            <a:off x="4189081" y="75321"/>
            <a:ext cx="3917419" cy="769441"/>
          </a:xfrm>
          <a:prstGeom prst="rect">
            <a:avLst/>
          </a:prstGeom>
          <a:noFill/>
        </p:spPr>
        <p:txBody>
          <a:bodyPr wrap="none" rtlCol="0">
            <a:spAutoFit/>
          </a:bodyPr>
          <a:lstStyle/>
          <a:p>
            <a:r>
              <a:rPr lang="en-US" sz="4400" dirty="0"/>
              <a:t>... and re-cluster</a:t>
            </a:r>
          </a:p>
        </p:txBody>
      </p:sp>
      <p:cxnSp>
        <p:nvCxnSpPr>
          <p:cNvPr id="25" name="Straight Connector 24">
            <a:extLst>
              <a:ext uri="{FF2B5EF4-FFF2-40B4-BE49-F238E27FC236}">
                <a16:creationId xmlns:a16="http://schemas.microsoft.com/office/drawing/2014/main" id="{CAADA231-55AA-40D1-ABB5-49C13970129E}"/>
              </a:ext>
            </a:extLst>
          </p:cNvPr>
          <p:cNvCxnSpPr>
            <a:cxnSpLocks/>
          </p:cNvCxnSpPr>
          <p:nvPr/>
        </p:nvCxnSpPr>
        <p:spPr>
          <a:xfrm flipH="1">
            <a:off x="3278955" y="2140422"/>
            <a:ext cx="708093" cy="9145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BA7DF96-6419-45F0-A736-51C913018509}"/>
              </a:ext>
            </a:extLst>
          </p:cNvPr>
          <p:cNvCxnSpPr>
            <a:cxnSpLocks/>
          </p:cNvCxnSpPr>
          <p:nvPr/>
        </p:nvCxnSpPr>
        <p:spPr>
          <a:xfrm flipH="1" flipV="1">
            <a:off x="3448913" y="1687302"/>
            <a:ext cx="538135" cy="42189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65E8BE5-1ED3-4C3B-875C-FED0B3FDCF13}"/>
              </a:ext>
            </a:extLst>
          </p:cNvPr>
          <p:cNvCxnSpPr>
            <a:cxnSpLocks/>
            <a:stCxn id="3" idx="0"/>
          </p:cNvCxnSpPr>
          <p:nvPr/>
        </p:nvCxnSpPr>
        <p:spPr>
          <a:xfrm flipV="1">
            <a:off x="3933921" y="1474148"/>
            <a:ext cx="25851" cy="514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3FD6065-C5CA-421C-889B-7A40681AC27E}"/>
              </a:ext>
            </a:extLst>
          </p:cNvPr>
          <p:cNvCxnSpPr>
            <a:cxnSpLocks/>
          </p:cNvCxnSpPr>
          <p:nvPr/>
        </p:nvCxnSpPr>
        <p:spPr>
          <a:xfrm>
            <a:off x="3987048" y="2149214"/>
            <a:ext cx="812712" cy="39105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632D69E-9E78-457C-9DD9-BF8110B96EF8}"/>
              </a:ext>
            </a:extLst>
          </p:cNvPr>
          <p:cNvCxnSpPr>
            <a:cxnSpLocks/>
            <a:endCxn id="6" idx="3"/>
          </p:cNvCxnSpPr>
          <p:nvPr/>
        </p:nvCxnSpPr>
        <p:spPr>
          <a:xfrm flipV="1">
            <a:off x="5665148" y="3596873"/>
            <a:ext cx="1475504" cy="415186"/>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C3908BA-4B2A-40C2-8411-B8DE98B211A9}"/>
              </a:ext>
            </a:extLst>
          </p:cNvPr>
          <p:cNvCxnSpPr>
            <a:cxnSpLocks/>
            <a:endCxn id="6" idx="3"/>
          </p:cNvCxnSpPr>
          <p:nvPr/>
        </p:nvCxnSpPr>
        <p:spPr>
          <a:xfrm flipV="1">
            <a:off x="5720635" y="3596873"/>
            <a:ext cx="1420017" cy="1093278"/>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3630AFE-0CA2-43F3-A8A0-1747F65D12F8}"/>
              </a:ext>
            </a:extLst>
          </p:cNvPr>
          <p:cNvCxnSpPr>
            <a:cxnSpLocks/>
            <a:stCxn id="6" idx="3"/>
          </p:cNvCxnSpPr>
          <p:nvPr/>
        </p:nvCxnSpPr>
        <p:spPr>
          <a:xfrm flipH="1">
            <a:off x="6757988" y="3596873"/>
            <a:ext cx="382664" cy="1117666"/>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6B40B85-C68F-4BDF-B9E6-FEE08CA8435A}"/>
              </a:ext>
            </a:extLst>
          </p:cNvPr>
          <p:cNvCxnSpPr>
            <a:cxnSpLocks/>
            <a:stCxn id="6" idx="3"/>
          </p:cNvCxnSpPr>
          <p:nvPr/>
        </p:nvCxnSpPr>
        <p:spPr>
          <a:xfrm>
            <a:off x="7140652" y="3596873"/>
            <a:ext cx="141786" cy="74428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0B39A3D-10B3-4DF3-8608-1FB376CA0062}"/>
              </a:ext>
            </a:extLst>
          </p:cNvPr>
          <p:cNvCxnSpPr>
            <a:cxnSpLocks/>
            <a:endCxn id="6" idx="3"/>
          </p:cNvCxnSpPr>
          <p:nvPr/>
        </p:nvCxnSpPr>
        <p:spPr>
          <a:xfrm flipV="1">
            <a:off x="6384833" y="3596873"/>
            <a:ext cx="755819" cy="30170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9169142-5CCA-4F6B-9DA6-D793AC6424B4}"/>
              </a:ext>
            </a:extLst>
          </p:cNvPr>
          <p:cNvCxnSpPr>
            <a:cxnSpLocks/>
            <a:endCxn id="5" idx="2"/>
          </p:cNvCxnSpPr>
          <p:nvPr/>
        </p:nvCxnSpPr>
        <p:spPr>
          <a:xfrm flipV="1">
            <a:off x="7203884" y="1641036"/>
            <a:ext cx="843401" cy="234682"/>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02CBCCF-90DF-4B97-A3F6-C3DBC3B28A9B}"/>
              </a:ext>
            </a:extLst>
          </p:cNvPr>
          <p:cNvCxnSpPr>
            <a:cxnSpLocks/>
            <a:endCxn id="22" idx="0"/>
          </p:cNvCxnSpPr>
          <p:nvPr/>
        </p:nvCxnSpPr>
        <p:spPr>
          <a:xfrm flipV="1">
            <a:off x="7728695" y="1690643"/>
            <a:ext cx="405473" cy="878794"/>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F634CF6-F177-4ECE-B085-865B38CA1494}"/>
              </a:ext>
            </a:extLst>
          </p:cNvPr>
          <p:cNvCxnSpPr>
            <a:cxnSpLocks/>
            <a:stCxn id="5" idx="6"/>
          </p:cNvCxnSpPr>
          <p:nvPr/>
        </p:nvCxnSpPr>
        <p:spPr>
          <a:xfrm>
            <a:off x="8226746" y="1641036"/>
            <a:ext cx="738693" cy="23193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91059E3-711B-43F0-BA58-42EE27F6938C}"/>
              </a:ext>
            </a:extLst>
          </p:cNvPr>
          <p:cNvCxnSpPr>
            <a:cxnSpLocks/>
            <a:stCxn id="5" idx="0"/>
          </p:cNvCxnSpPr>
          <p:nvPr/>
        </p:nvCxnSpPr>
        <p:spPr>
          <a:xfrm flipV="1">
            <a:off x="8137016" y="1212215"/>
            <a:ext cx="105798" cy="360454"/>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C7D9982-8A05-4AD7-8ED3-9B8BD84C23AC}"/>
              </a:ext>
            </a:extLst>
          </p:cNvPr>
          <p:cNvCxnSpPr>
            <a:cxnSpLocks/>
            <a:stCxn id="22" idx="0"/>
          </p:cNvCxnSpPr>
          <p:nvPr/>
        </p:nvCxnSpPr>
        <p:spPr>
          <a:xfrm>
            <a:off x="8134168" y="1690643"/>
            <a:ext cx="759154" cy="1334197"/>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37923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81708" y="6488668"/>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3897317" y="2065233"/>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8176898" y="2028914"/>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329364" y="4266008"/>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A29CD519-CB78-4A18-83A4-B4F244DC142E}"/>
              </a:ext>
            </a:extLst>
          </p:cNvPr>
          <p:cNvSpPr txBox="1"/>
          <p:nvPr/>
        </p:nvSpPr>
        <p:spPr>
          <a:xfrm>
            <a:off x="3191871" y="153950"/>
            <a:ext cx="5996129" cy="523220"/>
          </a:xfrm>
          <a:prstGeom prst="rect">
            <a:avLst/>
          </a:prstGeom>
          <a:noFill/>
        </p:spPr>
        <p:txBody>
          <a:bodyPr wrap="none" rtlCol="0">
            <a:spAutoFit/>
          </a:bodyPr>
          <a:lstStyle/>
          <a:p>
            <a:r>
              <a:rPr lang="en-US" sz="2800" dirty="0"/>
              <a:t>Recalculate the center of each cluster ...</a:t>
            </a:r>
          </a:p>
        </p:txBody>
      </p:sp>
    </p:spTree>
    <p:extLst>
      <p:ext uri="{BB962C8B-B14F-4D97-AF65-F5344CB8AC3E}">
        <p14:creationId xmlns:p14="http://schemas.microsoft.com/office/powerpoint/2010/main" val="3526721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81708" y="6488668"/>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3897317" y="2065233"/>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a:off x="8176898" y="2028914"/>
            <a:ext cx="179461" cy="13673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329364" y="4266008"/>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A29CD519-CB78-4A18-83A4-B4F244DC142E}"/>
              </a:ext>
            </a:extLst>
          </p:cNvPr>
          <p:cNvSpPr txBox="1"/>
          <p:nvPr/>
        </p:nvSpPr>
        <p:spPr>
          <a:xfrm>
            <a:off x="4080964" y="59724"/>
            <a:ext cx="4158254" cy="830997"/>
          </a:xfrm>
          <a:prstGeom prst="rect">
            <a:avLst/>
          </a:prstGeom>
          <a:noFill/>
        </p:spPr>
        <p:txBody>
          <a:bodyPr wrap="none" rtlCol="0">
            <a:spAutoFit/>
          </a:bodyPr>
          <a:lstStyle/>
          <a:p>
            <a:r>
              <a:rPr lang="en-US" sz="4800" dirty="0"/>
              <a:t>... and </a:t>
            </a:r>
            <a:r>
              <a:rPr lang="en-US" sz="4800" dirty="0" err="1"/>
              <a:t>recluster</a:t>
            </a:r>
            <a:r>
              <a:rPr lang="en-US" sz="4800" dirty="0"/>
              <a:t>.</a:t>
            </a:r>
          </a:p>
        </p:txBody>
      </p:sp>
      <p:cxnSp>
        <p:nvCxnSpPr>
          <p:cNvPr id="26" name="Straight Connector 25">
            <a:extLst>
              <a:ext uri="{FF2B5EF4-FFF2-40B4-BE49-F238E27FC236}">
                <a16:creationId xmlns:a16="http://schemas.microsoft.com/office/drawing/2014/main" id="{3DA8D763-41A3-42CD-87FA-8C30A9D45D02}"/>
              </a:ext>
            </a:extLst>
          </p:cNvPr>
          <p:cNvCxnSpPr>
            <a:cxnSpLocks/>
          </p:cNvCxnSpPr>
          <p:nvPr/>
        </p:nvCxnSpPr>
        <p:spPr>
          <a:xfrm flipH="1">
            <a:off x="3278955" y="2140422"/>
            <a:ext cx="708093" cy="9145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8996F6A-5734-42CB-B103-9640F32ADA42}"/>
              </a:ext>
            </a:extLst>
          </p:cNvPr>
          <p:cNvCxnSpPr>
            <a:cxnSpLocks/>
          </p:cNvCxnSpPr>
          <p:nvPr/>
        </p:nvCxnSpPr>
        <p:spPr>
          <a:xfrm flipH="1" flipV="1">
            <a:off x="3448913" y="1687302"/>
            <a:ext cx="538135" cy="42189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1C10956-ABD3-4FB3-869E-D3F25F840B9B}"/>
              </a:ext>
            </a:extLst>
          </p:cNvPr>
          <p:cNvCxnSpPr>
            <a:cxnSpLocks/>
          </p:cNvCxnSpPr>
          <p:nvPr/>
        </p:nvCxnSpPr>
        <p:spPr>
          <a:xfrm flipH="1" flipV="1">
            <a:off x="3959772" y="1474148"/>
            <a:ext cx="27276" cy="7278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96F0C73-D9D6-45D9-9AB9-9E858BA7ACC4}"/>
              </a:ext>
            </a:extLst>
          </p:cNvPr>
          <p:cNvCxnSpPr>
            <a:cxnSpLocks/>
          </p:cNvCxnSpPr>
          <p:nvPr/>
        </p:nvCxnSpPr>
        <p:spPr>
          <a:xfrm>
            <a:off x="3987048" y="2149214"/>
            <a:ext cx="812712" cy="39105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F10F5D7-4980-419A-A203-8D0F038A55E3}"/>
              </a:ext>
            </a:extLst>
          </p:cNvPr>
          <p:cNvCxnSpPr>
            <a:cxnSpLocks/>
          </p:cNvCxnSpPr>
          <p:nvPr/>
        </p:nvCxnSpPr>
        <p:spPr>
          <a:xfrm>
            <a:off x="5665148" y="4012059"/>
            <a:ext cx="753947" cy="329138"/>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E0A4CAE-92BD-472F-81E1-655A9D8E1266}"/>
              </a:ext>
            </a:extLst>
          </p:cNvPr>
          <p:cNvCxnSpPr>
            <a:cxnSpLocks/>
          </p:cNvCxnSpPr>
          <p:nvPr/>
        </p:nvCxnSpPr>
        <p:spPr>
          <a:xfrm flipV="1">
            <a:off x="5720635" y="4326790"/>
            <a:ext cx="706471" cy="36335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55696DF-9FB1-485D-90C7-323CB62BFF8E}"/>
              </a:ext>
            </a:extLst>
          </p:cNvPr>
          <p:cNvCxnSpPr>
            <a:cxnSpLocks/>
          </p:cNvCxnSpPr>
          <p:nvPr/>
        </p:nvCxnSpPr>
        <p:spPr>
          <a:xfrm>
            <a:off x="6416031" y="4318336"/>
            <a:ext cx="341957" cy="396203"/>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A377488-C6B6-4304-968E-127A955B988D}"/>
              </a:ext>
            </a:extLst>
          </p:cNvPr>
          <p:cNvCxnSpPr>
            <a:cxnSpLocks/>
          </p:cNvCxnSpPr>
          <p:nvPr/>
        </p:nvCxnSpPr>
        <p:spPr>
          <a:xfrm>
            <a:off x="6419094" y="4325230"/>
            <a:ext cx="863344" cy="15932"/>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3E4B7AD-7FB5-4A02-A3A6-492BAD86E70C}"/>
              </a:ext>
            </a:extLst>
          </p:cNvPr>
          <p:cNvCxnSpPr>
            <a:cxnSpLocks/>
          </p:cNvCxnSpPr>
          <p:nvPr/>
        </p:nvCxnSpPr>
        <p:spPr>
          <a:xfrm>
            <a:off x="6384833" y="3898572"/>
            <a:ext cx="39799" cy="442625"/>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7B6249F-FA4D-46AC-9128-8A5A92677275}"/>
              </a:ext>
            </a:extLst>
          </p:cNvPr>
          <p:cNvCxnSpPr>
            <a:cxnSpLocks/>
          </p:cNvCxnSpPr>
          <p:nvPr/>
        </p:nvCxnSpPr>
        <p:spPr>
          <a:xfrm>
            <a:off x="7202176" y="1880786"/>
            <a:ext cx="1064452" cy="206609"/>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50BA2EE-4093-4F9A-867F-CA246F9A252A}"/>
              </a:ext>
            </a:extLst>
          </p:cNvPr>
          <p:cNvCxnSpPr>
            <a:cxnSpLocks/>
          </p:cNvCxnSpPr>
          <p:nvPr/>
        </p:nvCxnSpPr>
        <p:spPr>
          <a:xfrm flipV="1">
            <a:off x="7729562" y="2073042"/>
            <a:ext cx="537066" cy="503529"/>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631B189-1337-43F0-8143-53F9DBEA2B60}"/>
              </a:ext>
            </a:extLst>
          </p:cNvPr>
          <p:cNvCxnSpPr>
            <a:cxnSpLocks/>
          </p:cNvCxnSpPr>
          <p:nvPr/>
        </p:nvCxnSpPr>
        <p:spPr>
          <a:xfrm flipV="1">
            <a:off x="8271875" y="1880786"/>
            <a:ext cx="649111" cy="206609"/>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6718D36-CE21-4353-9E2B-D6D0A2B8D046}"/>
              </a:ext>
            </a:extLst>
          </p:cNvPr>
          <p:cNvCxnSpPr>
            <a:cxnSpLocks/>
          </p:cNvCxnSpPr>
          <p:nvPr/>
        </p:nvCxnSpPr>
        <p:spPr>
          <a:xfrm flipH="1" flipV="1">
            <a:off x="8239218" y="1220604"/>
            <a:ext cx="27410" cy="866791"/>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63D0949-AA14-4FB4-AE7D-EEDF3D650664}"/>
              </a:ext>
            </a:extLst>
          </p:cNvPr>
          <p:cNvCxnSpPr>
            <a:cxnSpLocks/>
          </p:cNvCxnSpPr>
          <p:nvPr/>
        </p:nvCxnSpPr>
        <p:spPr>
          <a:xfrm flipH="1" flipV="1">
            <a:off x="8280311" y="2019785"/>
            <a:ext cx="613011" cy="1038185"/>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00629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8C86AC-3429-4AC5-944D-BDE1A383E468}"/>
              </a:ext>
            </a:extLst>
          </p:cNvPr>
          <p:cNvSpPr txBox="1"/>
          <p:nvPr/>
        </p:nvSpPr>
        <p:spPr>
          <a:xfrm>
            <a:off x="2581708" y="6488668"/>
            <a:ext cx="7156767" cy="369332"/>
          </a:xfrm>
          <a:prstGeom prst="rect">
            <a:avLst/>
          </a:prstGeom>
          <a:noFill/>
        </p:spPr>
        <p:txBody>
          <a:bodyPr wrap="none" rtlCol="0">
            <a:spAutoFit/>
          </a:bodyPr>
          <a:lstStyle/>
          <a:p>
            <a:r>
              <a:rPr lang="en-US" dirty="0"/>
              <a:t>See Video </a:t>
            </a:r>
            <a:r>
              <a:rPr lang="en-US" dirty="0" err="1"/>
              <a:t>StatQuest</a:t>
            </a:r>
            <a:r>
              <a:rPr lang="en-US" dirty="0"/>
              <a:t>: K-means Clustering https://youtu.be/4b5d3muPQmA</a:t>
            </a:r>
          </a:p>
        </p:txBody>
      </p:sp>
      <p:pic>
        <p:nvPicPr>
          <p:cNvPr id="4" name="Picture 3">
            <a:extLst>
              <a:ext uri="{FF2B5EF4-FFF2-40B4-BE49-F238E27FC236}">
                <a16:creationId xmlns:a16="http://schemas.microsoft.com/office/drawing/2014/main" id="{28406CB7-C3E1-401C-8DDF-AE566470C3D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184030" y="790403"/>
            <a:ext cx="9000393" cy="5707113"/>
          </a:xfrm>
          <a:prstGeom prst="rect">
            <a:avLst/>
          </a:prstGeom>
        </p:spPr>
      </p:pic>
      <p:sp>
        <p:nvSpPr>
          <p:cNvPr id="3" name="Oval 2">
            <a:extLst>
              <a:ext uri="{FF2B5EF4-FFF2-40B4-BE49-F238E27FC236}">
                <a16:creationId xmlns:a16="http://schemas.microsoft.com/office/drawing/2014/main" id="{8CC75C7E-DA77-4D23-98FB-CE0BE24B52A3}"/>
              </a:ext>
            </a:extLst>
          </p:cNvPr>
          <p:cNvSpPr/>
          <p:nvPr/>
        </p:nvSpPr>
        <p:spPr>
          <a:xfrm>
            <a:off x="3897317" y="2065233"/>
            <a:ext cx="179461" cy="13673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8D8398C-3866-459F-8461-077FCB839626}"/>
              </a:ext>
            </a:extLst>
          </p:cNvPr>
          <p:cNvSpPr/>
          <p:nvPr/>
        </p:nvSpPr>
        <p:spPr>
          <a:xfrm rot="20885874">
            <a:off x="8181661" y="2019446"/>
            <a:ext cx="179461" cy="13673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979ECDB5-53EE-4F1B-B136-F34357C1DAD3}"/>
              </a:ext>
            </a:extLst>
          </p:cNvPr>
          <p:cNvSpPr/>
          <p:nvPr/>
        </p:nvSpPr>
        <p:spPr>
          <a:xfrm>
            <a:off x="6329364" y="4266008"/>
            <a:ext cx="179461" cy="13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2D4BC11-8F32-494A-A3BC-94308510159A}"/>
              </a:ext>
            </a:extLst>
          </p:cNvPr>
          <p:cNvSpPr/>
          <p:nvPr/>
        </p:nvSpPr>
        <p:spPr>
          <a:xfrm>
            <a:off x="4529271" y="2298819"/>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B2A211E-B695-4DBD-96D3-5F616996D4B5}"/>
              </a:ext>
            </a:extLst>
          </p:cNvPr>
          <p:cNvSpPr/>
          <p:nvPr/>
        </p:nvSpPr>
        <p:spPr>
          <a:xfrm>
            <a:off x="3056764" y="1951290"/>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89E96E9-3F7B-43C2-959B-67076F9A5AC8}"/>
              </a:ext>
            </a:extLst>
          </p:cNvPr>
          <p:cNvSpPr/>
          <p:nvPr/>
        </p:nvSpPr>
        <p:spPr>
          <a:xfrm>
            <a:off x="6160092" y="3707451"/>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D451F3-7A42-42E0-9DC0-AB71C37EDDC8}"/>
              </a:ext>
            </a:extLst>
          </p:cNvPr>
          <p:cNvSpPr/>
          <p:nvPr/>
        </p:nvSpPr>
        <p:spPr>
          <a:xfrm>
            <a:off x="3192072" y="1422875"/>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F5A5C2-F161-47AB-9332-F33CEBF7375B}"/>
              </a:ext>
            </a:extLst>
          </p:cNvPr>
          <p:cNvSpPr/>
          <p:nvPr/>
        </p:nvSpPr>
        <p:spPr>
          <a:xfrm>
            <a:off x="3737579" y="1256231"/>
            <a:ext cx="444382" cy="4871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AD8940-3746-4BD3-8D7E-62707C546C0A}"/>
              </a:ext>
            </a:extLst>
          </p:cNvPr>
          <p:cNvSpPr/>
          <p:nvPr/>
        </p:nvSpPr>
        <p:spPr>
          <a:xfrm>
            <a:off x="7060247" y="4107680"/>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44130D-E07C-40CB-BC06-5F7B650697F6}"/>
              </a:ext>
            </a:extLst>
          </p:cNvPr>
          <p:cNvSpPr/>
          <p:nvPr/>
        </p:nvSpPr>
        <p:spPr>
          <a:xfrm>
            <a:off x="5519157" y="444659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757887E-655C-4DF0-B0BC-9FA90750B127}"/>
              </a:ext>
            </a:extLst>
          </p:cNvPr>
          <p:cNvSpPr/>
          <p:nvPr/>
        </p:nvSpPr>
        <p:spPr>
          <a:xfrm>
            <a:off x="6517591" y="4450866"/>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9799D2E-D493-475B-A053-F4E37405E3DF}"/>
              </a:ext>
            </a:extLst>
          </p:cNvPr>
          <p:cNvSpPr/>
          <p:nvPr/>
        </p:nvSpPr>
        <p:spPr>
          <a:xfrm>
            <a:off x="5442957" y="3768504"/>
            <a:ext cx="444382" cy="48711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01C669-596B-4FAC-8BAF-D6CFBFBA6479}"/>
              </a:ext>
            </a:extLst>
          </p:cNvPr>
          <p:cNvSpPr/>
          <p:nvPr/>
        </p:nvSpPr>
        <p:spPr>
          <a:xfrm>
            <a:off x="6981693"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C475C7-EC29-410E-8FC8-06C3554A84A8}"/>
              </a:ext>
            </a:extLst>
          </p:cNvPr>
          <p:cNvSpPr/>
          <p:nvPr/>
        </p:nvSpPr>
        <p:spPr>
          <a:xfrm>
            <a:off x="7520296" y="229027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9FD662E-A5CF-424A-847F-1959FC7AB2BF}"/>
              </a:ext>
            </a:extLst>
          </p:cNvPr>
          <p:cNvSpPr/>
          <p:nvPr/>
        </p:nvSpPr>
        <p:spPr>
          <a:xfrm>
            <a:off x="8671131" y="2814415"/>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7ADDCB2-803B-4E8F-A220-D251665CC1FE}"/>
              </a:ext>
            </a:extLst>
          </p:cNvPr>
          <p:cNvSpPr/>
          <p:nvPr/>
        </p:nvSpPr>
        <p:spPr>
          <a:xfrm>
            <a:off x="7911977" y="1690643"/>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E55E0C1-75E2-4780-8D57-A9400AB8AF25}"/>
              </a:ext>
            </a:extLst>
          </p:cNvPr>
          <p:cNvSpPr/>
          <p:nvPr/>
        </p:nvSpPr>
        <p:spPr>
          <a:xfrm>
            <a:off x="7988891" y="987038"/>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D17FE8F-D561-466C-BD5F-7A766E5B9999}"/>
              </a:ext>
            </a:extLst>
          </p:cNvPr>
          <p:cNvSpPr/>
          <p:nvPr/>
        </p:nvSpPr>
        <p:spPr>
          <a:xfrm>
            <a:off x="8699402" y="1622276"/>
            <a:ext cx="444382" cy="48711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A29CD519-CB78-4A18-83A4-B4F244DC142E}"/>
              </a:ext>
            </a:extLst>
          </p:cNvPr>
          <p:cNvSpPr txBox="1"/>
          <p:nvPr/>
        </p:nvSpPr>
        <p:spPr>
          <a:xfrm>
            <a:off x="276715" y="77948"/>
            <a:ext cx="11638571" cy="461665"/>
          </a:xfrm>
          <a:prstGeom prst="rect">
            <a:avLst/>
          </a:prstGeom>
          <a:noFill/>
        </p:spPr>
        <p:txBody>
          <a:bodyPr wrap="none" rtlCol="0">
            <a:spAutoFit/>
          </a:bodyPr>
          <a:lstStyle/>
          <a:p>
            <a:pPr algn="ctr"/>
            <a:r>
              <a:rPr lang="en-US" sz="2400" b="1" dirty="0"/>
              <a:t>K-means Algorithm: Find a Centroid with Minimum Inertia (within-cluster sum of squares)</a:t>
            </a:r>
          </a:p>
        </p:txBody>
      </p:sp>
      <p:cxnSp>
        <p:nvCxnSpPr>
          <p:cNvPr id="9" name="Straight Connector 8">
            <a:extLst>
              <a:ext uri="{FF2B5EF4-FFF2-40B4-BE49-F238E27FC236}">
                <a16:creationId xmlns:a16="http://schemas.microsoft.com/office/drawing/2014/main" id="{ADA9350D-66B2-49C3-B0F9-4ACE82E88CAF}"/>
              </a:ext>
            </a:extLst>
          </p:cNvPr>
          <p:cNvCxnSpPr>
            <a:cxnSpLocks/>
          </p:cNvCxnSpPr>
          <p:nvPr/>
        </p:nvCxnSpPr>
        <p:spPr>
          <a:xfrm flipH="1">
            <a:off x="3278955" y="2140422"/>
            <a:ext cx="708093" cy="9145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B2A9924-550D-42C5-86DF-6A4DE8FEB35A}"/>
              </a:ext>
            </a:extLst>
          </p:cNvPr>
          <p:cNvCxnSpPr>
            <a:cxnSpLocks/>
          </p:cNvCxnSpPr>
          <p:nvPr/>
        </p:nvCxnSpPr>
        <p:spPr>
          <a:xfrm flipH="1" flipV="1">
            <a:off x="3448913" y="1687302"/>
            <a:ext cx="538135" cy="42189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D670BE-5105-492E-BE68-BAB24FAB0808}"/>
              </a:ext>
            </a:extLst>
          </p:cNvPr>
          <p:cNvCxnSpPr>
            <a:cxnSpLocks/>
            <a:stCxn id="3" idx="4"/>
          </p:cNvCxnSpPr>
          <p:nvPr/>
        </p:nvCxnSpPr>
        <p:spPr>
          <a:xfrm flipH="1" flipV="1">
            <a:off x="3959772" y="1474148"/>
            <a:ext cx="27276" cy="7278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ADB163C-AE60-4A24-B799-3CB09AD0931A}"/>
              </a:ext>
            </a:extLst>
          </p:cNvPr>
          <p:cNvCxnSpPr>
            <a:cxnSpLocks/>
          </p:cNvCxnSpPr>
          <p:nvPr/>
        </p:nvCxnSpPr>
        <p:spPr>
          <a:xfrm>
            <a:off x="3987048" y="2149214"/>
            <a:ext cx="812712" cy="39105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851B4C5-3DAB-4B64-8AEC-DA9387C8A655}"/>
              </a:ext>
            </a:extLst>
          </p:cNvPr>
          <p:cNvCxnSpPr>
            <a:cxnSpLocks/>
          </p:cNvCxnSpPr>
          <p:nvPr/>
        </p:nvCxnSpPr>
        <p:spPr>
          <a:xfrm>
            <a:off x="5665148" y="4012059"/>
            <a:ext cx="753947" cy="329138"/>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A61B5E5-CBFE-4138-B66A-9CEE8B258EAA}"/>
              </a:ext>
            </a:extLst>
          </p:cNvPr>
          <p:cNvCxnSpPr>
            <a:cxnSpLocks/>
          </p:cNvCxnSpPr>
          <p:nvPr/>
        </p:nvCxnSpPr>
        <p:spPr>
          <a:xfrm flipV="1">
            <a:off x="5720635" y="4326790"/>
            <a:ext cx="706471" cy="36335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CE26577-3684-4A93-A613-FCA1BE82259A}"/>
              </a:ext>
            </a:extLst>
          </p:cNvPr>
          <p:cNvCxnSpPr>
            <a:cxnSpLocks/>
          </p:cNvCxnSpPr>
          <p:nvPr/>
        </p:nvCxnSpPr>
        <p:spPr>
          <a:xfrm>
            <a:off x="6416031" y="4318336"/>
            <a:ext cx="341957" cy="396203"/>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101219E-A926-4C0B-9B5F-476430E80823}"/>
              </a:ext>
            </a:extLst>
          </p:cNvPr>
          <p:cNvCxnSpPr>
            <a:cxnSpLocks/>
          </p:cNvCxnSpPr>
          <p:nvPr/>
        </p:nvCxnSpPr>
        <p:spPr>
          <a:xfrm>
            <a:off x="6419094" y="4325230"/>
            <a:ext cx="863344" cy="15932"/>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6231D36-927C-4CCF-9097-C02D71D4B31E}"/>
              </a:ext>
            </a:extLst>
          </p:cNvPr>
          <p:cNvCxnSpPr>
            <a:cxnSpLocks/>
          </p:cNvCxnSpPr>
          <p:nvPr/>
        </p:nvCxnSpPr>
        <p:spPr>
          <a:xfrm>
            <a:off x="6384833" y="3898572"/>
            <a:ext cx="39799" cy="442625"/>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0B0D6EC-3473-4421-B01C-42611243FB2A}"/>
              </a:ext>
            </a:extLst>
          </p:cNvPr>
          <p:cNvCxnSpPr>
            <a:cxnSpLocks/>
          </p:cNvCxnSpPr>
          <p:nvPr/>
        </p:nvCxnSpPr>
        <p:spPr>
          <a:xfrm>
            <a:off x="7234697" y="1875717"/>
            <a:ext cx="1031712" cy="198359"/>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4CA930B-285B-4605-B2F8-4B377E43FA0B}"/>
              </a:ext>
            </a:extLst>
          </p:cNvPr>
          <p:cNvCxnSpPr>
            <a:cxnSpLocks/>
          </p:cNvCxnSpPr>
          <p:nvPr/>
        </p:nvCxnSpPr>
        <p:spPr>
          <a:xfrm flipV="1">
            <a:off x="7767251" y="2108065"/>
            <a:ext cx="500391" cy="5353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99B8692-A018-4D5C-BE41-5832E5ED082D}"/>
              </a:ext>
            </a:extLst>
          </p:cNvPr>
          <p:cNvCxnSpPr>
            <a:cxnSpLocks/>
          </p:cNvCxnSpPr>
          <p:nvPr/>
        </p:nvCxnSpPr>
        <p:spPr>
          <a:xfrm flipV="1">
            <a:off x="8311835" y="1875717"/>
            <a:ext cx="609758" cy="189517"/>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B65330E-6FD2-4E59-822D-F3F2E782A4BA}"/>
              </a:ext>
            </a:extLst>
          </p:cNvPr>
          <p:cNvCxnSpPr>
            <a:cxnSpLocks/>
          </p:cNvCxnSpPr>
          <p:nvPr/>
        </p:nvCxnSpPr>
        <p:spPr>
          <a:xfrm flipH="1" flipV="1">
            <a:off x="8210412" y="1195992"/>
            <a:ext cx="43847" cy="848727"/>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pic>
        <p:nvPicPr>
          <p:cNvPr id="87" name="Picture 86">
            <a:extLst>
              <a:ext uri="{FF2B5EF4-FFF2-40B4-BE49-F238E27FC236}">
                <a16:creationId xmlns:a16="http://schemas.microsoft.com/office/drawing/2014/main" id="{3E74E0CB-1196-491E-A9E0-C31CA9AC99C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4495290" y="510214"/>
            <a:ext cx="2818137" cy="1016551"/>
          </a:xfrm>
          <a:prstGeom prst="rect">
            <a:avLst/>
          </a:prstGeom>
        </p:spPr>
      </p:pic>
      <p:cxnSp>
        <p:nvCxnSpPr>
          <p:cNvPr id="38" name="Straight Connector 37">
            <a:extLst>
              <a:ext uri="{FF2B5EF4-FFF2-40B4-BE49-F238E27FC236}">
                <a16:creationId xmlns:a16="http://schemas.microsoft.com/office/drawing/2014/main" id="{D5AD905B-C5BD-4778-9B92-1EA5D2AF167A}"/>
              </a:ext>
            </a:extLst>
          </p:cNvPr>
          <p:cNvCxnSpPr>
            <a:cxnSpLocks/>
          </p:cNvCxnSpPr>
          <p:nvPr/>
        </p:nvCxnSpPr>
        <p:spPr>
          <a:xfrm flipH="1" flipV="1">
            <a:off x="8267643" y="2087813"/>
            <a:ext cx="597890" cy="937027"/>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7154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51F9FB7-F0E4-4279-8819-D06B814162D4}"/>
              </a:ext>
            </a:extLst>
          </p:cNvPr>
          <p:cNvCxnSpPr>
            <a:cxnSpLocks/>
          </p:cNvCxnSpPr>
          <p:nvPr/>
        </p:nvCxnSpPr>
        <p:spPr>
          <a:xfrm>
            <a:off x="2628899" y="1310054"/>
            <a:ext cx="0" cy="39917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B99F549-457A-4106-8044-A43B283481A4}"/>
              </a:ext>
            </a:extLst>
          </p:cNvPr>
          <p:cNvCxnSpPr>
            <a:cxnSpLocks/>
          </p:cNvCxnSpPr>
          <p:nvPr/>
        </p:nvCxnSpPr>
        <p:spPr>
          <a:xfrm>
            <a:off x="2628899" y="5310555"/>
            <a:ext cx="65414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BAD90FD-040A-481D-A361-C87FFD068C9C}"/>
              </a:ext>
            </a:extLst>
          </p:cNvPr>
          <p:cNvSpPr txBox="1"/>
          <p:nvPr/>
        </p:nvSpPr>
        <p:spPr>
          <a:xfrm>
            <a:off x="2479431" y="5521570"/>
            <a:ext cx="6758581" cy="523220"/>
          </a:xfrm>
          <a:prstGeom prst="rect">
            <a:avLst/>
          </a:prstGeom>
          <a:noFill/>
        </p:spPr>
        <p:txBody>
          <a:bodyPr wrap="none" rtlCol="0">
            <a:spAutoFit/>
          </a:bodyPr>
          <a:lstStyle/>
          <a:p>
            <a:r>
              <a:rPr lang="en-US" sz="2800" dirty="0"/>
              <a:t>1           2              3               4              5             6</a:t>
            </a:r>
          </a:p>
        </p:txBody>
      </p:sp>
      <p:cxnSp>
        <p:nvCxnSpPr>
          <p:cNvPr id="11" name="Straight Connector 10">
            <a:extLst>
              <a:ext uri="{FF2B5EF4-FFF2-40B4-BE49-F238E27FC236}">
                <a16:creationId xmlns:a16="http://schemas.microsoft.com/office/drawing/2014/main" id="{E77A0568-C9D3-4EDB-9215-41C419A1422F}"/>
              </a:ext>
            </a:extLst>
          </p:cNvPr>
          <p:cNvCxnSpPr>
            <a:cxnSpLocks/>
            <a:endCxn id="24" idx="1"/>
          </p:cNvCxnSpPr>
          <p:nvPr/>
        </p:nvCxnSpPr>
        <p:spPr>
          <a:xfrm>
            <a:off x="2628899" y="1529862"/>
            <a:ext cx="997525" cy="1216274"/>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261947E-36E6-4665-8422-759E855116B6}"/>
              </a:ext>
            </a:extLst>
          </p:cNvPr>
          <p:cNvCxnSpPr>
            <a:cxnSpLocks/>
            <a:endCxn id="28" idx="5"/>
          </p:cNvCxnSpPr>
          <p:nvPr/>
        </p:nvCxnSpPr>
        <p:spPr>
          <a:xfrm>
            <a:off x="3692766" y="2832838"/>
            <a:ext cx="1196154" cy="1032214"/>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D084F87-A427-453F-AF8F-00A57CD8CBFA}"/>
              </a:ext>
            </a:extLst>
          </p:cNvPr>
          <p:cNvCxnSpPr>
            <a:cxnSpLocks/>
          </p:cNvCxnSpPr>
          <p:nvPr/>
        </p:nvCxnSpPr>
        <p:spPr>
          <a:xfrm>
            <a:off x="4791806" y="3807070"/>
            <a:ext cx="1354017" cy="219807"/>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A0D8A7-8B16-43EB-95A7-0D4CE0A11406}"/>
              </a:ext>
            </a:extLst>
          </p:cNvPr>
          <p:cNvCxnSpPr>
            <a:cxnSpLocks/>
          </p:cNvCxnSpPr>
          <p:nvPr/>
        </p:nvCxnSpPr>
        <p:spPr>
          <a:xfrm>
            <a:off x="6098931" y="4018084"/>
            <a:ext cx="1673469" cy="114301"/>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AC53E26-F9C8-4C40-AB97-EA379B52B80F}"/>
              </a:ext>
            </a:extLst>
          </p:cNvPr>
          <p:cNvCxnSpPr>
            <a:cxnSpLocks/>
          </p:cNvCxnSpPr>
          <p:nvPr/>
        </p:nvCxnSpPr>
        <p:spPr>
          <a:xfrm>
            <a:off x="7769470" y="4127989"/>
            <a:ext cx="1376006" cy="94513"/>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15170D3-A48A-4567-9842-B7C928C5320F}"/>
              </a:ext>
            </a:extLst>
          </p:cNvPr>
          <p:cNvSpPr/>
          <p:nvPr/>
        </p:nvSpPr>
        <p:spPr>
          <a:xfrm>
            <a:off x="3591660" y="2716200"/>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1C3F10C-3874-4934-81D9-B0C875621BF7}"/>
              </a:ext>
            </a:extLst>
          </p:cNvPr>
          <p:cNvSpPr/>
          <p:nvPr/>
        </p:nvSpPr>
        <p:spPr>
          <a:xfrm>
            <a:off x="2517529" y="1427653"/>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489647C-4D0F-49AE-8561-285E0873C3A9}"/>
              </a:ext>
            </a:extLst>
          </p:cNvPr>
          <p:cNvSpPr/>
          <p:nvPr/>
        </p:nvSpPr>
        <p:spPr>
          <a:xfrm>
            <a:off x="4686299" y="3690570"/>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CEC2F456-492D-492E-81E8-66A0C7D3800B}"/>
              </a:ext>
            </a:extLst>
          </p:cNvPr>
          <p:cNvSpPr/>
          <p:nvPr/>
        </p:nvSpPr>
        <p:spPr>
          <a:xfrm>
            <a:off x="6040316" y="3923571"/>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C6A678FB-F483-42B9-8201-75A23FD0A7D1}"/>
              </a:ext>
            </a:extLst>
          </p:cNvPr>
          <p:cNvSpPr/>
          <p:nvPr/>
        </p:nvSpPr>
        <p:spPr>
          <a:xfrm>
            <a:off x="7650777" y="4018084"/>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A302ED69-B7A9-4C91-B7D7-1CAB6E604F5A}"/>
              </a:ext>
            </a:extLst>
          </p:cNvPr>
          <p:cNvSpPr/>
          <p:nvPr/>
        </p:nvSpPr>
        <p:spPr>
          <a:xfrm>
            <a:off x="9000627" y="4120293"/>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Arrow: Down 32">
            <a:extLst>
              <a:ext uri="{FF2B5EF4-FFF2-40B4-BE49-F238E27FC236}">
                <a16:creationId xmlns:a16="http://schemas.microsoft.com/office/drawing/2014/main" id="{EAFE4022-9955-4004-B827-64EB33462D4C}"/>
              </a:ext>
            </a:extLst>
          </p:cNvPr>
          <p:cNvSpPr/>
          <p:nvPr/>
        </p:nvSpPr>
        <p:spPr>
          <a:xfrm rot="1545906">
            <a:off x="4888685" y="2510810"/>
            <a:ext cx="668223" cy="10840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2640E778-5403-4C2E-B6D3-6D3E69545D11}"/>
              </a:ext>
            </a:extLst>
          </p:cNvPr>
          <p:cNvSpPr txBox="1"/>
          <p:nvPr/>
        </p:nvSpPr>
        <p:spPr>
          <a:xfrm>
            <a:off x="5702293" y="2228120"/>
            <a:ext cx="4001427" cy="923330"/>
          </a:xfrm>
          <a:prstGeom prst="rect">
            <a:avLst/>
          </a:prstGeom>
          <a:noFill/>
        </p:spPr>
        <p:txBody>
          <a:bodyPr wrap="square" rtlCol="0">
            <a:spAutoFit/>
          </a:bodyPr>
          <a:lstStyle/>
          <a:p>
            <a:r>
              <a:rPr lang="en-US" b="1" dirty="0"/>
              <a:t>Elbow in curve</a:t>
            </a:r>
            <a:r>
              <a:rPr lang="en-US" dirty="0"/>
              <a:t>. </a:t>
            </a:r>
          </a:p>
          <a:p>
            <a:r>
              <a:rPr lang="en-US" dirty="0"/>
              <a:t>Huge reduction in inertia with K=3. </a:t>
            </a:r>
          </a:p>
          <a:p>
            <a:r>
              <a:rPr lang="en-US" dirty="0"/>
              <a:t>After that, small reductions.</a:t>
            </a:r>
          </a:p>
        </p:txBody>
      </p:sp>
      <p:sp>
        <p:nvSpPr>
          <p:cNvPr id="35" name="TextBox 34">
            <a:extLst>
              <a:ext uri="{FF2B5EF4-FFF2-40B4-BE49-F238E27FC236}">
                <a16:creationId xmlns:a16="http://schemas.microsoft.com/office/drawing/2014/main" id="{4A00EA9B-C922-472E-A97A-FCB67B916D9C}"/>
              </a:ext>
            </a:extLst>
          </p:cNvPr>
          <p:cNvSpPr txBox="1"/>
          <p:nvPr/>
        </p:nvSpPr>
        <p:spPr>
          <a:xfrm>
            <a:off x="1479836" y="307735"/>
            <a:ext cx="9331978" cy="584775"/>
          </a:xfrm>
          <a:prstGeom prst="rect">
            <a:avLst/>
          </a:prstGeom>
          <a:noFill/>
        </p:spPr>
        <p:txBody>
          <a:bodyPr wrap="none" rtlCol="0">
            <a:spAutoFit/>
          </a:bodyPr>
          <a:lstStyle/>
          <a:p>
            <a:pPr algn="ctr"/>
            <a:r>
              <a:rPr lang="en-US" sz="3200" b="1" dirty="0"/>
              <a:t>Elbow Plot: Inertia as a function of number of clusters</a:t>
            </a:r>
          </a:p>
        </p:txBody>
      </p:sp>
      <p:sp>
        <p:nvSpPr>
          <p:cNvPr id="36" name="TextBox 35">
            <a:extLst>
              <a:ext uri="{FF2B5EF4-FFF2-40B4-BE49-F238E27FC236}">
                <a16:creationId xmlns:a16="http://schemas.microsoft.com/office/drawing/2014/main" id="{DA87E5AF-AFCC-4189-8C92-9FAD6CEC5363}"/>
              </a:ext>
            </a:extLst>
          </p:cNvPr>
          <p:cNvSpPr txBox="1"/>
          <p:nvPr/>
        </p:nvSpPr>
        <p:spPr>
          <a:xfrm>
            <a:off x="1128967" y="2920618"/>
            <a:ext cx="1005403" cy="461665"/>
          </a:xfrm>
          <a:prstGeom prst="rect">
            <a:avLst/>
          </a:prstGeom>
          <a:noFill/>
        </p:spPr>
        <p:txBody>
          <a:bodyPr wrap="none" rtlCol="0">
            <a:spAutoFit/>
          </a:bodyPr>
          <a:lstStyle/>
          <a:p>
            <a:r>
              <a:rPr lang="en-US" sz="2400" dirty="0"/>
              <a:t>Inertia</a:t>
            </a:r>
          </a:p>
        </p:txBody>
      </p:sp>
      <p:sp>
        <p:nvSpPr>
          <p:cNvPr id="37" name="TextBox 36">
            <a:extLst>
              <a:ext uri="{FF2B5EF4-FFF2-40B4-BE49-F238E27FC236}">
                <a16:creationId xmlns:a16="http://schemas.microsoft.com/office/drawing/2014/main" id="{884A73A6-F880-43CC-9A16-542D0EFC098E}"/>
              </a:ext>
            </a:extLst>
          </p:cNvPr>
          <p:cNvSpPr txBox="1"/>
          <p:nvPr/>
        </p:nvSpPr>
        <p:spPr>
          <a:xfrm>
            <a:off x="5702293" y="6132570"/>
            <a:ext cx="1398332" cy="461665"/>
          </a:xfrm>
          <a:prstGeom prst="rect">
            <a:avLst/>
          </a:prstGeom>
          <a:noFill/>
        </p:spPr>
        <p:txBody>
          <a:bodyPr wrap="none" rtlCol="0">
            <a:spAutoFit/>
          </a:bodyPr>
          <a:lstStyle/>
          <a:p>
            <a:r>
              <a:rPr lang="en-US" sz="2400" b="1" dirty="0"/>
              <a:t>K clusters</a:t>
            </a:r>
          </a:p>
        </p:txBody>
      </p:sp>
    </p:spTree>
    <p:extLst>
      <p:ext uri="{BB962C8B-B14F-4D97-AF65-F5344CB8AC3E}">
        <p14:creationId xmlns:p14="http://schemas.microsoft.com/office/powerpoint/2010/main" val="1486561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76A28C-59F4-4EC5-85E7-6C366519DBA9}"/>
              </a:ext>
            </a:extLst>
          </p:cNvPr>
          <p:cNvSpPr/>
          <p:nvPr/>
        </p:nvSpPr>
        <p:spPr>
          <a:xfrm>
            <a:off x="381711" y="657627"/>
            <a:ext cx="11496943" cy="5262979"/>
          </a:xfrm>
          <a:prstGeom prst="rect">
            <a:avLst/>
          </a:prstGeom>
        </p:spPr>
        <p:txBody>
          <a:bodyPr wrap="square">
            <a:spAutoFit/>
          </a:bodyPr>
          <a:lstStyle/>
          <a:p>
            <a:r>
              <a:rPr lang="en-US" sz="2800" dirty="0"/>
              <a:t>CSC698</a:t>
            </a:r>
            <a:br>
              <a:rPr lang="en-US" sz="2800" dirty="0"/>
            </a:br>
            <a:r>
              <a:rPr lang="en-US" sz="2800" b="1" dirty="0"/>
              <a:t>Monday Oct 5, 2020</a:t>
            </a:r>
            <a:endParaRPr lang="en-US" sz="2800" dirty="0"/>
          </a:p>
          <a:p>
            <a:endParaRPr lang="en-US" sz="2800" dirty="0"/>
          </a:p>
          <a:p>
            <a:pPr marL="342900" indent="-342900">
              <a:buFont typeface="+mj-lt"/>
              <a:buAutoNum type="arabicPeriod"/>
            </a:pPr>
            <a:r>
              <a:rPr lang="en-US" sz="2800" dirty="0"/>
              <a:t> Unsupervised Clustering Lecture (50 min)</a:t>
            </a:r>
          </a:p>
          <a:p>
            <a:pPr marL="800100" lvl="1" indent="-342900">
              <a:buFont typeface="+mj-lt"/>
              <a:buAutoNum type="alphaLcPeriod"/>
            </a:pPr>
            <a:r>
              <a:rPr lang="en-US" sz="2800" dirty="0"/>
              <a:t>Theory</a:t>
            </a:r>
          </a:p>
          <a:p>
            <a:pPr marL="800100" lvl="1" indent="-342900">
              <a:buFont typeface="+mj-lt"/>
              <a:buAutoNum type="alphaLcPeriod"/>
            </a:pPr>
            <a:r>
              <a:rPr lang="en-US" sz="2800" dirty="0"/>
              <a:t>Library, methods and functions to apply theory </a:t>
            </a:r>
          </a:p>
          <a:p>
            <a:pPr marL="342900" indent="-342900">
              <a:buFont typeface="+mj-lt"/>
              <a:buAutoNum type="arabicPeriod"/>
            </a:pPr>
            <a:r>
              <a:rPr lang="en-US" sz="2800" dirty="0"/>
              <a:t>Break (10 min)</a:t>
            </a:r>
          </a:p>
          <a:p>
            <a:pPr marL="342900" indent="-342900">
              <a:buFont typeface="+mj-lt"/>
              <a:buAutoNum type="arabicPeriod"/>
            </a:pPr>
            <a:r>
              <a:rPr lang="en-US" sz="2800" dirty="0"/>
              <a:t>Q&amp;A (15 min) Unsupervised Clustering student-driven deep dive</a:t>
            </a:r>
          </a:p>
          <a:p>
            <a:pPr marL="342900" indent="-342900">
              <a:buFont typeface="+mj-lt"/>
              <a:buAutoNum type="arabicPeriod"/>
            </a:pPr>
            <a:r>
              <a:rPr lang="en-US" sz="2800" dirty="0"/>
              <a:t>Wed Homework</a:t>
            </a:r>
          </a:p>
          <a:p>
            <a:pPr marL="800100" lvl="1" indent="-342900">
              <a:buFont typeface="+mj-lt"/>
              <a:buAutoNum type="alphaLcPeriod"/>
            </a:pPr>
            <a:r>
              <a:rPr lang="en-US" sz="2800" dirty="0"/>
              <a:t>Python Skills: Write one code example using a previous function</a:t>
            </a:r>
          </a:p>
          <a:p>
            <a:pPr marL="1257300" lvl="2" indent="-342900">
              <a:buFont typeface="+mj-lt"/>
              <a:buAutoNum type="alphaLcPeriod"/>
            </a:pPr>
            <a:r>
              <a:rPr lang="en-US" sz="2800" dirty="0"/>
              <a:t>emphasis on data slicing, loops, program control</a:t>
            </a:r>
          </a:p>
          <a:p>
            <a:pPr marL="800100" lvl="1" indent="-342900">
              <a:buFont typeface="+mj-lt"/>
              <a:buAutoNum type="alphaLcPeriod"/>
            </a:pPr>
            <a:r>
              <a:rPr lang="en-US" sz="2800" dirty="0"/>
              <a:t>Add news functions to cheat sheets  </a:t>
            </a:r>
          </a:p>
        </p:txBody>
      </p:sp>
    </p:spTree>
    <p:extLst>
      <p:ext uri="{BB962C8B-B14F-4D97-AF65-F5344CB8AC3E}">
        <p14:creationId xmlns:p14="http://schemas.microsoft.com/office/powerpoint/2010/main" val="742314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51F9FB7-F0E4-4279-8819-D06B814162D4}"/>
              </a:ext>
            </a:extLst>
          </p:cNvPr>
          <p:cNvCxnSpPr>
            <a:cxnSpLocks/>
          </p:cNvCxnSpPr>
          <p:nvPr/>
        </p:nvCxnSpPr>
        <p:spPr>
          <a:xfrm>
            <a:off x="2494133" y="2182926"/>
            <a:ext cx="0" cy="39917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B99F549-457A-4106-8044-A43B283481A4}"/>
              </a:ext>
            </a:extLst>
          </p:cNvPr>
          <p:cNvCxnSpPr>
            <a:cxnSpLocks/>
          </p:cNvCxnSpPr>
          <p:nvPr/>
        </p:nvCxnSpPr>
        <p:spPr>
          <a:xfrm>
            <a:off x="2494133" y="6183427"/>
            <a:ext cx="65414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77A0568-C9D3-4EDB-9215-41C419A1422F}"/>
              </a:ext>
            </a:extLst>
          </p:cNvPr>
          <p:cNvCxnSpPr>
            <a:cxnSpLocks/>
            <a:endCxn id="24" idx="5"/>
          </p:cNvCxnSpPr>
          <p:nvPr/>
        </p:nvCxnSpPr>
        <p:spPr>
          <a:xfrm>
            <a:off x="2494133" y="2402734"/>
            <a:ext cx="1153161" cy="1366979"/>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261947E-36E6-4665-8422-759E855116B6}"/>
              </a:ext>
            </a:extLst>
          </p:cNvPr>
          <p:cNvCxnSpPr>
            <a:cxnSpLocks/>
            <a:stCxn id="24" idx="1"/>
          </p:cNvCxnSpPr>
          <p:nvPr/>
        </p:nvCxnSpPr>
        <p:spPr>
          <a:xfrm>
            <a:off x="3479437" y="3625167"/>
            <a:ext cx="1195189" cy="1054775"/>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D084F87-A427-453F-AF8F-00A57CD8CBFA}"/>
              </a:ext>
            </a:extLst>
          </p:cNvPr>
          <p:cNvCxnSpPr>
            <a:cxnSpLocks/>
          </p:cNvCxnSpPr>
          <p:nvPr/>
        </p:nvCxnSpPr>
        <p:spPr>
          <a:xfrm>
            <a:off x="4657040" y="4679942"/>
            <a:ext cx="1354017" cy="219807"/>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A0D8A7-8B16-43EB-95A7-0D4CE0A11406}"/>
              </a:ext>
            </a:extLst>
          </p:cNvPr>
          <p:cNvCxnSpPr>
            <a:cxnSpLocks/>
          </p:cNvCxnSpPr>
          <p:nvPr/>
        </p:nvCxnSpPr>
        <p:spPr>
          <a:xfrm>
            <a:off x="5964165" y="4890956"/>
            <a:ext cx="1673469" cy="114301"/>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AC53E26-F9C8-4C40-AB97-EA379B52B80F}"/>
              </a:ext>
            </a:extLst>
          </p:cNvPr>
          <p:cNvCxnSpPr>
            <a:cxnSpLocks/>
          </p:cNvCxnSpPr>
          <p:nvPr/>
        </p:nvCxnSpPr>
        <p:spPr>
          <a:xfrm>
            <a:off x="7634704" y="5000861"/>
            <a:ext cx="1376006" cy="94513"/>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15170D3-A48A-4567-9842-B7C928C5320F}"/>
              </a:ext>
            </a:extLst>
          </p:cNvPr>
          <p:cNvSpPr/>
          <p:nvPr/>
        </p:nvSpPr>
        <p:spPr>
          <a:xfrm>
            <a:off x="3444673" y="3595231"/>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1C3F10C-3874-4934-81D9-B0C875621BF7}"/>
              </a:ext>
            </a:extLst>
          </p:cNvPr>
          <p:cNvSpPr/>
          <p:nvPr/>
        </p:nvSpPr>
        <p:spPr>
          <a:xfrm>
            <a:off x="2382763" y="230052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489647C-4D0F-49AE-8561-285E0873C3A9}"/>
              </a:ext>
            </a:extLst>
          </p:cNvPr>
          <p:cNvSpPr/>
          <p:nvPr/>
        </p:nvSpPr>
        <p:spPr>
          <a:xfrm>
            <a:off x="4551533" y="4563442"/>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CEC2F456-492D-492E-81E8-66A0C7D3800B}"/>
              </a:ext>
            </a:extLst>
          </p:cNvPr>
          <p:cNvSpPr/>
          <p:nvPr/>
        </p:nvSpPr>
        <p:spPr>
          <a:xfrm>
            <a:off x="5905550" y="4796443"/>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C6A678FB-F483-42B9-8201-75A23FD0A7D1}"/>
              </a:ext>
            </a:extLst>
          </p:cNvPr>
          <p:cNvSpPr/>
          <p:nvPr/>
        </p:nvSpPr>
        <p:spPr>
          <a:xfrm>
            <a:off x="7516011" y="4890956"/>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A302ED69-B7A9-4C91-B7D7-1CAB6E604F5A}"/>
              </a:ext>
            </a:extLst>
          </p:cNvPr>
          <p:cNvSpPr/>
          <p:nvPr/>
        </p:nvSpPr>
        <p:spPr>
          <a:xfrm>
            <a:off x="8865861" y="499316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2640E778-5403-4C2E-B6D3-6D3E69545D11}"/>
              </a:ext>
            </a:extLst>
          </p:cNvPr>
          <p:cNvSpPr txBox="1"/>
          <p:nvPr/>
        </p:nvSpPr>
        <p:spPr>
          <a:xfrm>
            <a:off x="3070713" y="1663306"/>
            <a:ext cx="7704695" cy="584775"/>
          </a:xfrm>
          <a:prstGeom prst="rect">
            <a:avLst/>
          </a:prstGeom>
          <a:noFill/>
        </p:spPr>
        <p:txBody>
          <a:bodyPr wrap="square" rtlCol="0">
            <a:spAutoFit/>
          </a:bodyPr>
          <a:lstStyle/>
          <a:p>
            <a:r>
              <a:rPr lang="en-US" sz="3200" dirty="0"/>
              <a:t>Examine by eye</a:t>
            </a:r>
          </a:p>
        </p:txBody>
      </p:sp>
      <p:sp>
        <p:nvSpPr>
          <p:cNvPr id="36" name="TextBox 35">
            <a:extLst>
              <a:ext uri="{FF2B5EF4-FFF2-40B4-BE49-F238E27FC236}">
                <a16:creationId xmlns:a16="http://schemas.microsoft.com/office/drawing/2014/main" id="{DA87E5AF-AFCC-4189-8C92-9FAD6CEC5363}"/>
              </a:ext>
            </a:extLst>
          </p:cNvPr>
          <p:cNvSpPr txBox="1"/>
          <p:nvPr/>
        </p:nvSpPr>
        <p:spPr>
          <a:xfrm>
            <a:off x="994201" y="3793490"/>
            <a:ext cx="1005403" cy="461665"/>
          </a:xfrm>
          <a:prstGeom prst="rect">
            <a:avLst/>
          </a:prstGeom>
          <a:noFill/>
        </p:spPr>
        <p:txBody>
          <a:bodyPr wrap="none" rtlCol="0">
            <a:spAutoFit/>
          </a:bodyPr>
          <a:lstStyle/>
          <a:p>
            <a:r>
              <a:rPr lang="en-US" sz="2400" dirty="0"/>
              <a:t>Inertia</a:t>
            </a:r>
          </a:p>
        </p:txBody>
      </p:sp>
      <p:sp>
        <p:nvSpPr>
          <p:cNvPr id="37" name="TextBox 36">
            <a:extLst>
              <a:ext uri="{FF2B5EF4-FFF2-40B4-BE49-F238E27FC236}">
                <a16:creationId xmlns:a16="http://schemas.microsoft.com/office/drawing/2014/main" id="{884A73A6-F880-43CC-9A16-542D0EFC098E}"/>
              </a:ext>
            </a:extLst>
          </p:cNvPr>
          <p:cNvSpPr txBox="1"/>
          <p:nvPr/>
        </p:nvSpPr>
        <p:spPr>
          <a:xfrm>
            <a:off x="5334048" y="6214322"/>
            <a:ext cx="1398332" cy="461665"/>
          </a:xfrm>
          <a:prstGeom prst="rect">
            <a:avLst/>
          </a:prstGeom>
          <a:noFill/>
        </p:spPr>
        <p:txBody>
          <a:bodyPr wrap="none" rtlCol="0">
            <a:spAutoFit/>
          </a:bodyPr>
          <a:lstStyle/>
          <a:p>
            <a:r>
              <a:rPr lang="en-US" sz="2400" b="1" dirty="0"/>
              <a:t>K clusters</a:t>
            </a:r>
          </a:p>
        </p:txBody>
      </p:sp>
      <p:sp>
        <p:nvSpPr>
          <p:cNvPr id="39" name="TextBox 38">
            <a:extLst>
              <a:ext uri="{FF2B5EF4-FFF2-40B4-BE49-F238E27FC236}">
                <a16:creationId xmlns:a16="http://schemas.microsoft.com/office/drawing/2014/main" id="{4A6DBF72-97ED-40FC-BBAB-458B19E8DEEE}"/>
              </a:ext>
            </a:extLst>
          </p:cNvPr>
          <p:cNvSpPr txBox="1"/>
          <p:nvPr/>
        </p:nvSpPr>
        <p:spPr>
          <a:xfrm>
            <a:off x="2163192" y="56713"/>
            <a:ext cx="7865615" cy="830997"/>
          </a:xfrm>
          <a:prstGeom prst="rect">
            <a:avLst/>
          </a:prstGeom>
          <a:noFill/>
        </p:spPr>
        <p:txBody>
          <a:bodyPr wrap="none" rtlCol="0">
            <a:spAutoFit/>
          </a:bodyPr>
          <a:lstStyle/>
          <a:p>
            <a:r>
              <a:rPr lang="en-US" sz="4800" b="1" dirty="0"/>
              <a:t>Finding the Elbow: Method #1</a:t>
            </a:r>
          </a:p>
        </p:txBody>
      </p:sp>
      <p:sp>
        <p:nvSpPr>
          <p:cNvPr id="26" name="Arrow: Down 25">
            <a:extLst>
              <a:ext uri="{FF2B5EF4-FFF2-40B4-BE49-F238E27FC236}">
                <a16:creationId xmlns:a16="http://schemas.microsoft.com/office/drawing/2014/main" id="{25489E63-7E39-4046-994C-B1E13308A005}"/>
              </a:ext>
            </a:extLst>
          </p:cNvPr>
          <p:cNvSpPr/>
          <p:nvPr/>
        </p:nvSpPr>
        <p:spPr>
          <a:xfrm rot="1545906">
            <a:off x="4809389" y="3052265"/>
            <a:ext cx="668223" cy="10840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person, indoor, person, tattoo&#10;&#10;Description automatically generated">
            <a:extLst>
              <a:ext uri="{FF2B5EF4-FFF2-40B4-BE49-F238E27FC236}">
                <a16:creationId xmlns:a16="http://schemas.microsoft.com/office/drawing/2014/main" id="{F4BB3803-3192-435B-A07B-3C7927BFEEA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011181" y="1386053"/>
            <a:ext cx="3818456" cy="2181442"/>
          </a:xfrm>
          <a:prstGeom prst="rect">
            <a:avLst/>
          </a:prstGeom>
        </p:spPr>
      </p:pic>
    </p:spTree>
    <p:extLst>
      <p:ext uri="{BB962C8B-B14F-4D97-AF65-F5344CB8AC3E}">
        <p14:creationId xmlns:p14="http://schemas.microsoft.com/office/powerpoint/2010/main" val="789187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51F9FB7-F0E4-4279-8819-D06B814162D4}"/>
              </a:ext>
            </a:extLst>
          </p:cNvPr>
          <p:cNvCxnSpPr>
            <a:cxnSpLocks/>
          </p:cNvCxnSpPr>
          <p:nvPr/>
        </p:nvCxnSpPr>
        <p:spPr>
          <a:xfrm>
            <a:off x="2494133" y="2182926"/>
            <a:ext cx="0" cy="39917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B99F549-457A-4106-8044-A43B283481A4}"/>
              </a:ext>
            </a:extLst>
          </p:cNvPr>
          <p:cNvCxnSpPr>
            <a:cxnSpLocks/>
          </p:cNvCxnSpPr>
          <p:nvPr/>
        </p:nvCxnSpPr>
        <p:spPr>
          <a:xfrm>
            <a:off x="2494133" y="6183427"/>
            <a:ext cx="65414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77A0568-C9D3-4EDB-9215-41C419A1422F}"/>
              </a:ext>
            </a:extLst>
          </p:cNvPr>
          <p:cNvCxnSpPr>
            <a:cxnSpLocks/>
            <a:endCxn id="24" idx="5"/>
          </p:cNvCxnSpPr>
          <p:nvPr/>
        </p:nvCxnSpPr>
        <p:spPr>
          <a:xfrm>
            <a:off x="2494133" y="2402734"/>
            <a:ext cx="1153161" cy="1366979"/>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261947E-36E6-4665-8422-759E855116B6}"/>
              </a:ext>
            </a:extLst>
          </p:cNvPr>
          <p:cNvCxnSpPr>
            <a:cxnSpLocks/>
            <a:stCxn id="24" idx="1"/>
          </p:cNvCxnSpPr>
          <p:nvPr/>
        </p:nvCxnSpPr>
        <p:spPr>
          <a:xfrm>
            <a:off x="3479437" y="3625167"/>
            <a:ext cx="1195189" cy="1054775"/>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D084F87-A427-453F-AF8F-00A57CD8CBFA}"/>
              </a:ext>
            </a:extLst>
          </p:cNvPr>
          <p:cNvCxnSpPr>
            <a:cxnSpLocks/>
          </p:cNvCxnSpPr>
          <p:nvPr/>
        </p:nvCxnSpPr>
        <p:spPr>
          <a:xfrm>
            <a:off x="4657040" y="4679942"/>
            <a:ext cx="1354017" cy="219807"/>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A0D8A7-8B16-43EB-95A7-0D4CE0A11406}"/>
              </a:ext>
            </a:extLst>
          </p:cNvPr>
          <p:cNvCxnSpPr>
            <a:cxnSpLocks/>
          </p:cNvCxnSpPr>
          <p:nvPr/>
        </p:nvCxnSpPr>
        <p:spPr>
          <a:xfrm>
            <a:off x="5964165" y="4890956"/>
            <a:ext cx="1673469" cy="114301"/>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AC53E26-F9C8-4C40-AB97-EA379B52B80F}"/>
              </a:ext>
            </a:extLst>
          </p:cNvPr>
          <p:cNvCxnSpPr>
            <a:cxnSpLocks/>
          </p:cNvCxnSpPr>
          <p:nvPr/>
        </p:nvCxnSpPr>
        <p:spPr>
          <a:xfrm>
            <a:off x="7634704" y="5000861"/>
            <a:ext cx="1376006" cy="94513"/>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15170D3-A48A-4567-9842-B7C928C5320F}"/>
              </a:ext>
            </a:extLst>
          </p:cNvPr>
          <p:cNvSpPr/>
          <p:nvPr/>
        </p:nvSpPr>
        <p:spPr>
          <a:xfrm>
            <a:off x="3444673" y="3595231"/>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1C3F10C-3874-4934-81D9-B0C875621BF7}"/>
              </a:ext>
            </a:extLst>
          </p:cNvPr>
          <p:cNvSpPr/>
          <p:nvPr/>
        </p:nvSpPr>
        <p:spPr>
          <a:xfrm>
            <a:off x="2382763" y="230052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489647C-4D0F-49AE-8561-285E0873C3A9}"/>
              </a:ext>
            </a:extLst>
          </p:cNvPr>
          <p:cNvSpPr/>
          <p:nvPr/>
        </p:nvSpPr>
        <p:spPr>
          <a:xfrm>
            <a:off x="4551533" y="4563442"/>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CEC2F456-492D-492E-81E8-66A0C7D3800B}"/>
              </a:ext>
            </a:extLst>
          </p:cNvPr>
          <p:cNvSpPr/>
          <p:nvPr/>
        </p:nvSpPr>
        <p:spPr>
          <a:xfrm>
            <a:off x="5905550" y="4796443"/>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C6A678FB-F483-42B9-8201-75A23FD0A7D1}"/>
              </a:ext>
            </a:extLst>
          </p:cNvPr>
          <p:cNvSpPr/>
          <p:nvPr/>
        </p:nvSpPr>
        <p:spPr>
          <a:xfrm>
            <a:off x="7516011" y="4890956"/>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A302ED69-B7A9-4C91-B7D7-1CAB6E604F5A}"/>
              </a:ext>
            </a:extLst>
          </p:cNvPr>
          <p:cNvSpPr/>
          <p:nvPr/>
        </p:nvSpPr>
        <p:spPr>
          <a:xfrm>
            <a:off x="8865861" y="499316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2640E778-5403-4C2E-B6D3-6D3E69545D11}"/>
              </a:ext>
            </a:extLst>
          </p:cNvPr>
          <p:cNvSpPr txBox="1"/>
          <p:nvPr/>
        </p:nvSpPr>
        <p:spPr>
          <a:xfrm>
            <a:off x="2789539" y="988611"/>
            <a:ext cx="7704695" cy="1015663"/>
          </a:xfrm>
          <a:prstGeom prst="rect">
            <a:avLst/>
          </a:prstGeom>
          <a:noFill/>
        </p:spPr>
        <p:txBody>
          <a:bodyPr wrap="square" rtlCol="0">
            <a:spAutoFit/>
          </a:bodyPr>
          <a:lstStyle/>
          <a:p>
            <a:pPr marL="342900" indent="-342900">
              <a:buAutoNum type="arabicParenR"/>
            </a:pPr>
            <a:r>
              <a:rPr lang="en-US" sz="2000" dirty="0"/>
              <a:t>Draw a line between the ends points of the elbow curve.</a:t>
            </a:r>
          </a:p>
          <a:p>
            <a:pPr marL="342900" indent="-342900">
              <a:buAutoNum type="arabicParenR"/>
            </a:pPr>
            <a:r>
              <a:rPr lang="en-US" sz="2000" dirty="0"/>
              <a:t>Measure the distance between each point and the line.</a:t>
            </a:r>
          </a:p>
          <a:p>
            <a:pPr marL="342900" indent="-342900">
              <a:buAutoNum type="arabicParenR"/>
            </a:pPr>
            <a:r>
              <a:rPr lang="en-US" sz="2000" dirty="0"/>
              <a:t>Point with the minimum distance is the elbow location </a:t>
            </a:r>
          </a:p>
        </p:txBody>
      </p:sp>
      <p:sp>
        <p:nvSpPr>
          <p:cNvPr id="36" name="TextBox 35">
            <a:extLst>
              <a:ext uri="{FF2B5EF4-FFF2-40B4-BE49-F238E27FC236}">
                <a16:creationId xmlns:a16="http://schemas.microsoft.com/office/drawing/2014/main" id="{DA87E5AF-AFCC-4189-8C92-9FAD6CEC5363}"/>
              </a:ext>
            </a:extLst>
          </p:cNvPr>
          <p:cNvSpPr txBox="1"/>
          <p:nvPr/>
        </p:nvSpPr>
        <p:spPr>
          <a:xfrm>
            <a:off x="994201" y="3793490"/>
            <a:ext cx="1005403" cy="461665"/>
          </a:xfrm>
          <a:prstGeom prst="rect">
            <a:avLst/>
          </a:prstGeom>
          <a:noFill/>
        </p:spPr>
        <p:txBody>
          <a:bodyPr wrap="none" rtlCol="0">
            <a:spAutoFit/>
          </a:bodyPr>
          <a:lstStyle/>
          <a:p>
            <a:r>
              <a:rPr lang="en-US" sz="2400" dirty="0"/>
              <a:t>Inertia</a:t>
            </a:r>
          </a:p>
        </p:txBody>
      </p:sp>
      <p:sp>
        <p:nvSpPr>
          <p:cNvPr id="37" name="TextBox 36">
            <a:extLst>
              <a:ext uri="{FF2B5EF4-FFF2-40B4-BE49-F238E27FC236}">
                <a16:creationId xmlns:a16="http://schemas.microsoft.com/office/drawing/2014/main" id="{884A73A6-F880-43CC-9A16-542D0EFC098E}"/>
              </a:ext>
            </a:extLst>
          </p:cNvPr>
          <p:cNvSpPr txBox="1"/>
          <p:nvPr/>
        </p:nvSpPr>
        <p:spPr>
          <a:xfrm>
            <a:off x="5334048" y="6214322"/>
            <a:ext cx="1398332" cy="461665"/>
          </a:xfrm>
          <a:prstGeom prst="rect">
            <a:avLst/>
          </a:prstGeom>
          <a:noFill/>
        </p:spPr>
        <p:txBody>
          <a:bodyPr wrap="none" rtlCol="0">
            <a:spAutoFit/>
          </a:bodyPr>
          <a:lstStyle/>
          <a:p>
            <a:r>
              <a:rPr lang="en-US" sz="2400" b="1" dirty="0"/>
              <a:t>K clusters</a:t>
            </a:r>
          </a:p>
        </p:txBody>
      </p:sp>
      <p:cxnSp>
        <p:nvCxnSpPr>
          <p:cNvPr id="4" name="Straight Connector 3">
            <a:extLst>
              <a:ext uri="{FF2B5EF4-FFF2-40B4-BE49-F238E27FC236}">
                <a16:creationId xmlns:a16="http://schemas.microsoft.com/office/drawing/2014/main" id="{26F01F9F-9098-49EE-9461-B9A740ED807B}"/>
              </a:ext>
            </a:extLst>
          </p:cNvPr>
          <p:cNvCxnSpPr>
            <a:stCxn id="27" idx="0"/>
            <a:endCxn id="32" idx="7"/>
          </p:cNvCxnSpPr>
          <p:nvPr/>
        </p:nvCxnSpPr>
        <p:spPr>
          <a:xfrm>
            <a:off x="2501456" y="2300525"/>
            <a:ext cx="6567026" cy="2722576"/>
          </a:xfrm>
          <a:prstGeom prst="line">
            <a:avLst/>
          </a:prstGeom>
          <a:ln w="38100">
            <a:solidFill>
              <a:srgbClr val="00B050"/>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02B930A-BD4B-4D9F-8E1B-C3078FF0A757}"/>
              </a:ext>
            </a:extLst>
          </p:cNvPr>
          <p:cNvCxnSpPr>
            <a:cxnSpLocks/>
          </p:cNvCxnSpPr>
          <p:nvPr/>
        </p:nvCxnSpPr>
        <p:spPr>
          <a:xfrm flipV="1">
            <a:off x="3576138" y="2921468"/>
            <a:ext cx="376651" cy="764494"/>
          </a:xfrm>
          <a:prstGeom prst="line">
            <a:avLst/>
          </a:prstGeom>
          <a:ln w="38100">
            <a:solidFill>
              <a:srgbClr val="0070C0"/>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8DE2FA5-48E0-401D-A01B-3C746E15BE4B}"/>
              </a:ext>
            </a:extLst>
          </p:cNvPr>
          <p:cNvCxnSpPr>
            <a:cxnSpLocks/>
          </p:cNvCxnSpPr>
          <p:nvPr/>
        </p:nvCxnSpPr>
        <p:spPr>
          <a:xfrm flipV="1">
            <a:off x="4664040" y="3513522"/>
            <a:ext cx="636319" cy="1157318"/>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D8B06D8-F4F9-4849-B3B5-3C4B7C4B2EE1}"/>
              </a:ext>
            </a:extLst>
          </p:cNvPr>
          <p:cNvCxnSpPr>
            <a:cxnSpLocks/>
          </p:cNvCxnSpPr>
          <p:nvPr/>
        </p:nvCxnSpPr>
        <p:spPr>
          <a:xfrm flipV="1">
            <a:off x="6011610" y="3953411"/>
            <a:ext cx="494627" cy="932336"/>
          </a:xfrm>
          <a:prstGeom prst="line">
            <a:avLst/>
          </a:prstGeom>
          <a:ln w="38100">
            <a:solidFill>
              <a:srgbClr val="0070C0"/>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7E8C8AE-4FAE-413D-9F74-BE6B0442A047}"/>
              </a:ext>
            </a:extLst>
          </p:cNvPr>
          <p:cNvCxnSpPr>
            <a:cxnSpLocks/>
          </p:cNvCxnSpPr>
          <p:nvPr/>
        </p:nvCxnSpPr>
        <p:spPr>
          <a:xfrm flipV="1">
            <a:off x="7645509" y="4555382"/>
            <a:ext cx="193914" cy="431478"/>
          </a:xfrm>
          <a:prstGeom prst="line">
            <a:avLst/>
          </a:prstGeom>
          <a:ln w="38100">
            <a:solidFill>
              <a:srgbClr val="0070C0"/>
            </a:solidFill>
            <a:prstDash val="sysDot"/>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4A6DBF72-97ED-40FC-BBAB-458B19E8DEEE}"/>
              </a:ext>
            </a:extLst>
          </p:cNvPr>
          <p:cNvSpPr txBox="1"/>
          <p:nvPr/>
        </p:nvSpPr>
        <p:spPr>
          <a:xfrm>
            <a:off x="2163192" y="56713"/>
            <a:ext cx="7865615" cy="830997"/>
          </a:xfrm>
          <a:prstGeom prst="rect">
            <a:avLst/>
          </a:prstGeom>
          <a:noFill/>
        </p:spPr>
        <p:txBody>
          <a:bodyPr wrap="none" rtlCol="0">
            <a:spAutoFit/>
          </a:bodyPr>
          <a:lstStyle/>
          <a:p>
            <a:r>
              <a:rPr lang="en-US" sz="4800" b="1" dirty="0"/>
              <a:t>Finding the Elbow: Method #2</a:t>
            </a:r>
          </a:p>
        </p:txBody>
      </p:sp>
    </p:spTree>
    <p:extLst>
      <p:ext uri="{BB962C8B-B14F-4D97-AF65-F5344CB8AC3E}">
        <p14:creationId xmlns:p14="http://schemas.microsoft.com/office/powerpoint/2010/main" val="1983163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51F9FB7-F0E4-4279-8819-D06B814162D4}"/>
              </a:ext>
            </a:extLst>
          </p:cNvPr>
          <p:cNvCxnSpPr>
            <a:cxnSpLocks/>
          </p:cNvCxnSpPr>
          <p:nvPr/>
        </p:nvCxnSpPr>
        <p:spPr>
          <a:xfrm>
            <a:off x="2494133" y="2182926"/>
            <a:ext cx="0" cy="39917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B99F549-457A-4106-8044-A43B283481A4}"/>
              </a:ext>
            </a:extLst>
          </p:cNvPr>
          <p:cNvCxnSpPr>
            <a:cxnSpLocks/>
          </p:cNvCxnSpPr>
          <p:nvPr/>
        </p:nvCxnSpPr>
        <p:spPr>
          <a:xfrm>
            <a:off x="2494133" y="6183427"/>
            <a:ext cx="654147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77A0568-C9D3-4EDB-9215-41C419A1422F}"/>
              </a:ext>
            </a:extLst>
          </p:cNvPr>
          <p:cNvCxnSpPr>
            <a:cxnSpLocks/>
            <a:endCxn id="24" idx="5"/>
          </p:cNvCxnSpPr>
          <p:nvPr/>
        </p:nvCxnSpPr>
        <p:spPr>
          <a:xfrm>
            <a:off x="2494133" y="2402734"/>
            <a:ext cx="1153161" cy="1366979"/>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261947E-36E6-4665-8422-759E855116B6}"/>
              </a:ext>
            </a:extLst>
          </p:cNvPr>
          <p:cNvCxnSpPr>
            <a:cxnSpLocks/>
            <a:stCxn id="24" idx="1"/>
          </p:cNvCxnSpPr>
          <p:nvPr/>
        </p:nvCxnSpPr>
        <p:spPr>
          <a:xfrm>
            <a:off x="3479437" y="3625167"/>
            <a:ext cx="1195189" cy="1054775"/>
          </a:xfrm>
          <a:prstGeom prst="line">
            <a:avLst/>
          </a:prstGeom>
          <a:ln w="38100">
            <a:solidFill>
              <a:srgbClr val="7030A0"/>
            </a:solidFill>
            <a:prstDash val="soli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D084F87-A427-453F-AF8F-00A57CD8CBFA}"/>
              </a:ext>
            </a:extLst>
          </p:cNvPr>
          <p:cNvCxnSpPr>
            <a:cxnSpLocks/>
          </p:cNvCxnSpPr>
          <p:nvPr/>
        </p:nvCxnSpPr>
        <p:spPr>
          <a:xfrm>
            <a:off x="4657040" y="4679942"/>
            <a:ext cx="1354017" cy="219807"/>
          </a:xfrm>
          <a:prstGeom prst="line">
            <a:avLst/>
          </a:prstGeom>
          <a:ln w="38100">
            <a:solidFill>
              <a:srgbClr val="7030A0"/>
            </a:solidFill>
            <a:prstDash val="soli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A0D8A7-8B16-43EB-95A7-0D4CE0A11406}"/>
              </a:ext>
            </a:extLst>
          </p:cNvPr>
          <p:cNvCxnSpPr>
            <a:cxnSpLocks/>
          </p:cNvCxnSpPr>
          <p:nvPr/>
        </p:nvCxnSpPr>
        <p:spPr>
          <a:xfrm>
            <a:off x="5964165" y="4890956"/>
            <a:ext cx="1673469" cy="114301"/>
          </a:xfrm>
          <a:prstGeom prst="line">
            <a:avLst/>
          </a:prstGeom>
          <a:ln w="38100">
            <a:solidFill>
              <a:srgbClr val="7030A0"/>
            </a:solidFill>
            <a:prstDash val="soli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AC53E26-F9C8-4C40-AB97-EA379B52B80F}"/>
              </a:ext>
            </a:extLst>
          </p:cNvPr>
          <p:cNvCxnSpPr>
            <a:cxnSpLocks/>
          </p:cNvCxnSpPr>
          <p:nvPr/>
        </p:nvCxnSpPr>
        <p:spPr>
          <a:xfrm>
            <a:off x="7634704" y="5000861"/>
            <a:ext cx="1376006" cy="94513"/>
          </a:xfrm>
          <a:prstGeom prst="line">
            <a:avLst/>
          </a:prstGeom>
          <a:ln w="38100">
            <a:solidFill>
              <a:srgbClr val="7030A0"/>
            </a:solidFill>
            <a:prstDash val="solid"/>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015170D3-A48A-4567-9842-B7C928C5320F}"/>
              </a:ext>
            </a:extLst>
          </p:cNvPr>
          <p:cNvSpPr/>
          <p:nvPr/>
        </p:nvSpPr>
        <p:spPr>
          <a:xfrm>
            <a:off x="3444673" y="3595231"/>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F1C3F10C-3874-4934-81D9-B0C875621BF7}"/>
              </a:ext>
            </a:extLst>
          </p:cNvPr>
          <p:cNvSpPr/>
          <p:nvPr/>
        </p:nvSpPr>
        <p:spPr>
          <a:xfrm>
            <a:off x="2382763" y="230052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489647C-4D0F-49AE-8561-285E0873C3A9}"/>
              </a:ext>
            </a:extLst>
          </p:cNvPr>
          <p:cNvSpPr/>
          <p:nvPr/>
        </p:nvSpPr>
        <p:spPr>
          <a:xfrm>
            <a:off x="4551533" y="4563442"/>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CEC2F456-492D-492E-81E8-66A0C7D3800B}"/>
              </a:ext>
            </a:extLst>
          </p:cNvPr>
          <p:cNvSpPr/>
          <p:nvPr/>
        </p:nvSpPr>
        <p:spPr>
          <a:xfrm>
            <a:off x="5905550" y="4796443"/>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C6A678FB-F483-42B9-8201-75A23FD0A7D1}"/>
              </a:ext>
            </a:extLst>
          </p:cNvPr>
          <p:cNvSpPr/>
          <p:nvPr/>
        </p:nvSpPr>
        <p:spPr>
          <a:xfrm>
            <a:off x="7516011" y="4890956"/>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A302ED69-B7A9-4C91-B7D7-1CAB6E604F5A}"/>
              </a:ext>
            </a:extLst>
          </p:cNvPr>
          <p:cNvSpPr/>
          <p:nvPr/>
        </p:nvSpPr>
        <p:spPr>
          <a:xfrm>
            <a:off x="8865861" y="4993165"/>
            <a:ext cx="237385" cy="20441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2640E778-5403-4C2E-B6D3-6D3E69545D11}"/>
              </a:ext>
            </a:extLst>
          </p:cNvPr>
          <p:cNvSpPr txBox="1"/>
          <p:nvPr/>
        </p:nvSpPr>
        <p:spPr>
          <a:xfrm>
            <a:off x="2789539" y="1192931"/>
            <a:ext cx="7704695" cy="707886"/>
          </a:xfrm>
          <a:prstGeom prst="rect">
            <a:avLst/>
          </a:prstGeom>
          <a:noFill/>
        </p:spPr>
        <p:txBody>
          <a:bodyPr wrap="square" rtlCol="0">
            <a:spAutoFit/>
          </a:bodyPr>
          <a:lstStyle/>
          <a:p>
            <a:pPr marL="342900" indent="-342900">
              <a:buAutoNum type="arabicParenR"/>
            </a:pPr>
            <a:r>
              <a:rPr lang="en-US" sz="2000" dirty="0"/>
              <a:t>Find the slope of the line at each point.</a:t>
            </a:r>
          </a:p>
          <a:p>
            <a:pPr marL="342900" indent="-342900">
              <a:buAutoNum type="arabicParenR"/>
            </a:pPr>
            <a:r>
              <a:rPr lang="en-US" sz="2000" dirty="0"/>
              <a:t>Select the point that has a slope closest to 45 degrees.</a:t>
            </a:r>
          </a:p>
        </p:txBody>
      </p:sp>
      <p:sp>
        <p:nvSpPr>
          <p:cNvPr id="36" name="TextBox 35">
            <a:extLst>
              <a:ext uri="{FF2B5EF4-FFF2-40B4-BE49-F238E27FC236}">
                <a16:creationId xmlns:a16="http://schemas.microsoft.com/office/drawing/2014/main" id="{DA87E5AF-AFCC-4189-8C92-9FAD6CEC5363}"/>
              </a:ext>
            </a:extLst>
          </p:cNvPr>
          <p:cNvSpPr txBox="1"/>
          <p:nvPr/>
        </p:nvSpPr>
        <p:spPr>
          <a:xfrm>
            <a:off x="994201" y="3793490"/>
            <a:ext cx="1005403" cy="461665"/>
          </a:xfrm>
          <a:prstGeom prst="rect">
            <a:avLst/>
          </a:prstGeom>
          <a:noFill/>
        </p:spPr>
        <p:txBody>
          <a:bodyPr wrap="none" rtlCol="0">
            <a:spAutoFit/>
          </a:bodyPr>
          <a:lstStyle/>
          <a:p>
            <a:r>
              <a:rPr lang="en-US" sz="2400" dirty="0"/>
              <a:t>Inertia</a:t>
            </a:r>
          </a:p>
        </p:txBody>
      </p:sp>
      <p:sp>
        <p:nvSpPr>
          <p:cNvPr id="37" name="TextBox 36">
            <a:extLst>
              <a:ext uri="{FF2B5EF4-FFF2-40B4-BE49-F238E27FC236}">
                <a16:creationId xmlns:a16="http://schemas.microsoft.com/office/drawing/2014/main" id="{884A73A6-F880-43CC-9A16-542D0EFC098E}"/>
              </a:ext>
            </a:extLst>
          </p:cNvPr>
          <p:cNvSpPr txBox="1"/>
          <p:nvPr/>
        </p:nvSpPr>
        <p:spPr>
          <a:xfrm>
            <a:off x="5334048" y="6214322"/>
            <a:ext cx="1398332" cy="461665"/>
          </a:xfrm>
          <a:prstGeom prst="rect">
            <a:avLst/>
          </a:prstGeom>
          <a:noFill/>
        </p:spPr>
        <p:txBody>
          <a:bodyPr wrap="none" rtlCol="0">
            <a:spAutoFit/>
          </a:bodyPr>
          <a:lstStyle/>
          <a:p>
            <a:r>
              <a:rPr lang="en-US" sz="2400" b="1" dirty="0"/>
              <a:t>K clusters</a:t>
            </a:r>
          </a:p>
        </p:txBody>
      </p:sp>
      <p:sp>
        <p:nvSpPr>
          <p:cNvPr id="39" name="TextBox 38">
            <a:extLst>
              <a:ext uri="{FF2B5EF4-FFF2-40B4-BE49-F238E27FC236}">
                <a16:creationId xmlns:a16="http://schemas.microsoft.com/office/drawing/2014/main" id="{4A6DBF72-97ED-40FC-BBAB-458B19E8DEEE}"/>
              </a:ext>
            </a:extLst>
          </p:cNvPr>
          <p:cNvSpPr txBox="1"/>
          <p:nvPr/>
        </p:nvSpPr>
        <p:spPr>
          <a:xfrm>
            <a:off x="2134740" y="89487"/>
            <a:ext cx="7865615" cy="830997"/>
          </a:xfrm>
          <a:prstGeom prst="rect">
            <a:avLst/>
          </a:prstGeom>
          <a:noFill/>
        </p:spPr>
        <p:txBody>
          <a:bodyPr wrap="none" rtlCol="0">
            <a:spAutoFit/>
          </a:bodyPr>
          <a:lstStyle/>
          <a:p>
            <a:r>
              <a:rPr lang="en-US" sz="4800" b="1" dirty="0"/>
              <a:t>Finding the Elbow: Method #3</a:t>
            </a:r>
          </a:p>
        </p:txBody>
      </p:sp>
      <p:cxnSp>
        <p:nvCxnSpPr>
          <p:cNvPr id="6" name="Straight Connector 5">
            <a:extLst>
              <a:ext uri="{FF2B5EF4-FFF2-40B4-BE49-F238E27FC236}">
                <a16:creationId xmlns:a16="http://schemas.microsoft.com/office/drawing/2014/main" id="{4DE10121-3737-4C6F-8AEB-7634E267C4D5}"/>
              </a:ext>
            </a:extLst>
          </p:cNvPr>
          <p:cNvCxnSpPr>
            <a:cxnSpLocks/>
          </p:cNvCxnSpPr>
          <p:nvPr/>
        </p:nvCxnSpPr>
        <p:spPr>
          <a:xfrm>
            <a:off x="3070713" y="3410911"/>
            <a:ext cx="729450" cy="752700"/>
          </a:xfrm>
          <a:prstGeom prst="line">
            <a:avLst/>
          </a:prstGeom>
          <a:ln w="38100">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3B848B4-041A-4796-A8B1-BB2DB8889C60}"/>
              </a:ext>
            </a:extLst>
          </p:cNvPr>
          <p:cNvCxnSpPr>
            <a:cxnSpLocks/>
          </p:cNvCxnSpPr>
          <p:nvPr/>
        </p:nvCxnSpPr>
        <p:spPr>
          <a:xfrm>
            <a:off x="4092863" y="4514289"/>
            <a:ext cx="1009662" cy="507142"/>
          </a:xfrm>
          <a:prstGeom prst="line">
            <a:avLst/>
          </a:prstGeom>
          <a:ln w="38100">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BAEE09A-D658-47AA-9B07-738A44CF3CD6}"/>
              </a:ext>
            </a:extLst>
          </p:cNvPr>
          <p:cNvCxnSpPr>
            <a:cxnSpLocks/>
          </p:cNvCxnSpPr>
          <p:nvPr/>
        </p:nvCxnSpPr>
        <p:spPr>
          <a:xfrm>
            <a:off x="5591760" y="5040712"/>
            <a:ext cx="951577" cy="89804"/>
          </a:xfrm>
          <a:prstGeom prst="line">
            <a:avLst/>
          </a:prstGeom>
          <a:ln w="38100">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F38A11C-0E21-41B1-8CE7-2A710B856069}"/>
              </a:ext>
            </a:extLst>
          </p:cNvPr>
          <p:cNvCxnSpPr>
            <a:cxnSpLocks/>
          </p:cNvCxnSpPr>
          <p:nvPr/>
        </p:nvCxnSpPr>
        <p:spPr>
          <a:xfrm>
            <a:off x="7228536" y="5205279"/>
            <a:ext cx="812334" cy="62645"/>
          </a:xfrm>
          <a:prstGeom prst="line">
            <a:avLst/>
          </a:prstGeom>
          <a:ln w="38100">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923D397-C36E-488A-9F78-B95578CBC047}"/>
              </a:ext>
            </a:extLst>
          </p:cNvPr>
          <p:cNvCxnSpPr>
            <a:cxnSpLocks/>
          </p:cNvCxnSpPr>
          <p:nvPr/>
        </p:nvCxnSpPr>
        <p:spPr>
          <a:xfrm>
            <a:off x="8560716" y="5275141"/>
            <a:ext cx="847673" cy="0"/>
          </a:xfrm>
          <a:prstGeom prst="line">
            <a:avLst/>
          </a:prstGeom>
          <a:ln w="38100">
            <a:prstDash val="sysDot"/>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C2F5340-C3DD-4F63-9882-1784785E4198}"/>
              </a:ext>
            </a:extLst>
          </p:cNvPr>
          <p:cNvSpPr txBox="1"/>
          <p:nvPr/>
        </p:nvSpPr>
        <p:spPr>
          <a:xfrm>
            <a:off x="3547620" y="4894448"/>
            <a:ext cx="1487908" cy="369332"/>
          </a:xfrm>
          <a:prstGeom prst="rect">
            <a:avLst/>
          </a:prstGeom>
          <a:noFill/>
        </p:spPr>
        <p:txBody>
          <a:bodyPr wrap="none" rtlCol="0">
            <a:spAutoFit/>
          </a:bodyPr>
          <a:lstStyle/>
          <a:p>
            <a:r>
              <a:rPr lang="en-US" dirty="0"/>
              <a:t>~45 deg slope</a:t>
            </a:r>
          </a:p>
        </p:txBody>
      </p:sp>
    </p:spTree>
    <p:extLst>
      <p:ext uri="{BB962C8B-B14F-4D97-AF65-F5344CB8AC3E}">
        <p14:creationId xmlns:p14="http://schemas.microsoft.com/office/powerpoint/2010/main" val="20343644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D03028-2A04-4FF7-9E3B-CC6EB658EBF2}"/>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25861" y="760247"/>
            <a:ext cx="10206760" cy="6014614"/>
          </a:xfrm>
          <a:prstGeom prst="rect">
            <a:avLst/>
          </a:prstGeom>
        </p:spPr>
      </p:pic>
      <p:sp>
        <p:nvSpPr>
          <p:cNvPr id="3" name="TextBox 2">
            <a:extLst>
              <a:ext uri="{FF2B5EF4-FFF2-40B4-BE49-F238E27FC236}">
                <a16:creationId xmlns:a16="http://schemas.microsoft.com/office/drawing/2014/main" id="{F08C32BD-2F0B-4BE3-9F98-A751BE3D92DF}"/>
              </a:ext>
            </a:extLst>
          </p:cNvPr>
          <p:cNvSpPr txBox="1"/>
          <p:nvPr/>
        </p:nvSpPr>
        <p:spPr>
          <a:xfrm>
            <a:off x="2998135" y="83139"/>
            <a:ext cx="6332952" cy="584775"/>
          </a:xfrm>
          <a:prstGeom prst="rect">
            <a:avLst/>
          </a:prstGeom>
          <a:noFill/>
        </p:spPr>
        <p:txBody>
          <a:bodyPr wrap="none" rtlCol="0">
            <a:spAutoFit/>
          </a:bodyPr>
          <a:lstStyle/>
          <a:p>
            <a:r>
              <a:rPr lang="en-US" sz="3200" b="1" dirty="0"/>
              <a:t>Clustering Algorithms in </a:t>
            </a:r>
            <a:r>
              <a:rPr lang="en-US" sz="3200" b="1" dirty="0" err="1"/>
              <a:t>Scikit</a:t>
            </a:r>
            <a:r>
              <a:rPr lang="en-US" sz="3200" b="1" dirty="0"/>
              <a:t>-Learn</a:t>
            </a:r>
          </a:p>
        </p:txBody>
      </p:sp>
      <p:sp>
        <p:nvSpPr>
          <p:cNvPr id="4" name="Arrow: Down 3">
            <a:extLst>
              <a:ext uri="{FF2B5EF4-FFF2-40B4-BE49-F238E27FC236}">
                <a16:creationId xmlns:a16="http://schemas.microsoft.com/office/drawing/2014/main" id="{2B76ED66-5D82-4FEB-8508-1C9A33403598}"/>
              </a:ext>
            </a:extLst>
          </p:cNvPr>
          <p:cNvSpPr/>
          <p:nvPr/>
        </p:nvSpPr>
        <p:spPr>
          <a:xfrm>
            <a:off x="1159379" y="188007"/>
            <a:ext cx="675118" cy="5722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Down 4">
            <a:extLst>
              <a:ext uri="{FF2B5EF4-FFF2-40B4-BE49-F238E27FC236}">
                <a16:creationId xmlns:a16="http://schemas.microsoft.com/office/drawing/2014/main" id="{9FDEF177-E408-41CA-A4D3-137D8D3EA376}"/>
              </a:ext>
            </a:extLst>
          </p:cNvPr>
          <p:cNvSpPr/>
          <p:nvPr/>
        </p:nvSpPr>
        <p:spPr>
          <a:xfrm rot="16200000">
            <a:off x="292852" y="5006411"/>
            <a:ext cx="675118" cy="5722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Arrow: Down 5">
            <a:extLst>
              <a:ext uri="{FF2B5EF4-FFF2-40B4-BE49-F238E27FC236}">
                <a16:creationId xmlns:a16="http://schemas.microsoft.com/office/drawing/2014/main" id="{FF60A9E2-B38F-4223-B5F8-9B59D996DDD9}"/>
              </a:ext>
            </a:extLst>
          </p:cNvPr>
          <p:cNvSpPr/>
          <p:nvPr/>
        </p:nvSpPr>
        <p:spPr>
          <a:xfrm rot="16200000">
            <a:off x="261256" y="3142880"/>
            <a:ext cx="675118" cy="5722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A9300B65-A881-4134-959A-943A09AB3497}"/>
              </a:ext>
            </a:extLst>
          </p:cNvPr>
          <p:cNvSpPr txBox="1"/>
          <p:nvPr/>
        </p:nvSpPr>
        <p:spPr>
          <a:xfrm>
            <a:off x="312695" y="3244334"/>
            <a:ext cx="317716" cy="369332"/>
          </a:xfrm>
          <a:prstGeom prst="rect">
            <a:avLst/>
          </a:prstGeom>
          <a:noFill/>
        </p:spPr>
        <p:txBody>
          <a:bodyPr wrap="none" rtlCol="0">
            <a:spAutoFit/>
          </a:bodyPr>
          <a:lstStyle/>
          <a:p>
            <a:r>
              <a:rPr lang="en-US" dirty="0"/>
              <a:t>B</a:t>
            </a:r>
          </a:p>
        </p:txBody>
      </p:sp>
      <p:sp>
        <p:nvSpPr>
          <p:cNvPr id="8" name="TextBox 7">
            <a:extLst>
              <a:ext uri="{FF2B5EF4-FFF2-40B4-BE49-F238E27FC236}">
                <a16:creationId xmlns:a16="http://schemas.microsoft.com/office/drawing/2014/main" id="{ED5D8E5F-2F78-4D48-A88C-EF9BC951C8A1}"/>
              </a:ext>
            </a:extLst>
          </p:cNvPr>
          <p:cNvSpPr txBox="1"/>
          <p:nvPr/>
        </p:nvSpPr>
        <p:spPr>
          <a:xfrm>
            <a:off x="402662" y="5107865"/>
            <a:ext cx="317716" cy="369332"/>
          </a:xfrm>
          <a:prstGeom prst="rect">
            <a:avLst/>
          </a:prstGeom>
          <a:noFill/>
        </p:spPr>
        <p:txBody>
          <a:bodyPr wrap="none" rtlCol="0">
            <a:spAutoFit/>
          </a:bodyPr>
          <a:lstStyle/>
          <a:p>
            <a:r>
              <a:rPr lang="en-US" dirty="0"/>
              <a:t>A</a:t>
            </a:r>
          </a:p>
        </p:txBody>
      </p:sp>
    </p:spTree>
    <p:extLst>
      <p:ext uri="{BB962C8B-B14F-4D97-AF65-F5344CB8AC3E}">
        <p14:creationId xmlns:p14="http://schemas.microsoft.com/office/powerpoint/2010/main" val="7409559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8649E1-D27E-4489-BD95-FC75CB052888}"/>
              </a:ext>
            </a:extLst>
          </p:cNvPr>
          <p:cNvSpPr txBox="1"/>
          <p:nvPr/>
        </p:nvSpPr>
        <p:spPr>
          <a:xfrm>
            <a:off x="13964" y="-5417"/>
            <a:ext cx="328936" cy="6863417"/>
          </a:xfrm>
          <a:prstGeom prst="rect">
            <a:avLst/>
          </a:prstGeom>
          <a:noFill/>
        </p:spPr>
        <p:txBody>
          <a:bodyPr wrap="none" rtlCol="0">
            <a:spAutoFit/>
          </a:bodyPr>
          <a:lstStyle/>
          <a:p>
            <a:r>
              <a:rPr lang="en-US" sz="1100" b="1" dirty="0"/>
              <a:t>1</a:t>
            </a:r>
          </a:p>
          <a:p>
            <a:r>
              <a:rPr lang="en-US" sz="1100" b="1" dirty="0"/>
              <a:t>2</a:t>
            </a:r>
          </a:p>
          <a:p>
            <a:r>
              <a:rPr lang="en-US" sz="1100" b="1" dirty="0"/>
              <a:t>3</a:t>
            </a:r>
          </a:p>
          <a:p>
            <a:r>
              <a:rPr lang="en-US" sz="1100" b="1" dirty="0"/>
              <a:t>4</a:t>
            </a:r>
          </a:p>
          <a:p>
            <a:r>
              <a:rPr lang="en-US" sz="1100" b="1" dirty="0"/>
              <a:t>5</a:t>
            </a:r>
          </a:p>
          <a:p>
            <a:r>
              <a:rPr lang="en-US" sz="1100" b="1" dirty="0"/>
              <a:t>6</a:t>
            </a:r>
          </a:p>
          <a:p>
            <a:r>
              <a:rPr lang="en-US" sz="1100" b="1" dirty="0"/>
              <a:t>7</a:t>
            </a:r>
          </a:p>
          <a:p>
            <a:r>
              <a:rPr lang="en-US" sz="1100" b="1" dirty="0"/>
              <a:t>8</a:t>
            </a:r>
          </a:p>
          <a:p>
            <a:r>
              <a:rPr lang="en-US" sz="1100" b="1" dirty="0"/>
              <a:t>9</a:t>
            </a:r>
          </a:p>
          <a:p>
            <a:r>
              <a:rPr lang="en-US" sz="1100" b="1" dirty="0"/>
              <a:t>10</a:t>
            </a:r>
          </a:p>
          <a:p>
            <a:r>
              <a:rPr lang="en-US" sz="1100" b="1" dirty="0"/>
              <a:t>11</a:t>
            </a:r>
          </a:p>
          <a:p>
            <a:r>
              <a:rPr lang="en-US" sz="1100" b="1" dirty="0"/>
              <a:t>12</a:t>
            </a:r>
          </a:p>
          <a:p>
            <a:r>
              <a:rPr lang="en-US" sz="1100" b="1" dirty="0"/>
              <a:t>13</a:t>
            </a:r>
          </a:p>
          <a:p>
            <a:r>
              <a:rPr lang="en-US" sz="1100" b="1" dirty="0"/>
              <a:t>14</a:t>
            </a:r>
          </a:p>
          <a:p>
            <a:r>
              <a:rPr lang="en-US" sz="1100" b="1" dirty="0"/>
              <a:t>15</a:t>
            </a:r>
          </a:p>
          <a:p>
            <a:r>
              <a:rPr lang="en-US" sz="1100" b="1" dirty="0"/>
              <a:t>16</a:t>
            </a:r>
          </a:p>
          <a:p>
            <a:r>
              <a:rPr lang="en-US" sz="1100" b="1" dirty="0"/>
              <a:t>17</a:t>
            </a:r>
          </a:p>
          <a:p>
            <a:r>
              <a:rPr lang="en-US" sz="1100" b="1" dirty="0"/>
              <a:t>18</a:t>
            </a:r>
          </a:p>
          <a:p>
            <a:r>
              <a:rPr lang="en-US" sz="1100" b="1" dirty="0"/>
              <a:t>19</a:t>
            </a:r>
          </a:p>
          <a:p>
            <a:r>
              <a:rPr lang="en-US" sz="1100" b="1" dirty="0"/>
              <a:t>20</a:t>
            </a:r>
          </a:p>
          <a:p>
            <a:r>
              <a:rPr lang="en-US" sz="1100" b="1" dirty="0"/>
              <a:t>21</a:t>
            </a:r>
          </a:p>
          <a:p>
            <a:r>
              <a:rPr lang="en-US" sz="1100" b="1" dirty="0"/>
              <a:t>22</a:t>
            </a:r>
          </a:p>
          <a:p>
            <a:r>
              <a:rPr lang="en-US" sz="1100" b="1" dirty="0"/>
              <a:t>23</a:t>
            </a:r>
          </a:p>
          <a:p>
            <a:r>
              <a:rPr lang="en-US" sz="1100" b="1" dirty="0"/>
              <a:t>24</a:t>
            </a:r>
          </a:p>
          <a:p>
            <a:r>
              <a:rPr lang="en-US" sz="1100" b="1" dirty="0"/>
              <a:t>25</a:t>
            </a:r>
          </a:p>
          <a:p>
            <a:r>
              <a:rPr lang="en-US" sz="1100" b="1" dirty="0"/>
              <a:t>26</a:t>
            </a:r>
          </a:p>
          <a:p>
            <a:r>
              <a:rPr lang="en-US" sz="1100" b="1" dirty="0"/>
              <a:t>27</a:t>
            </a:r>
          </a:p>
          <a:p>
            <a:r>
              <a:rPr lang="en-US" sz="1100" b="1" dirty="0"/>
              <a:t>28</a:t>
            </a:r>
          </a:p>
          <a:p>
            <a:r>
              <a:rPr lang="en-US" sz="1100" b="1" dirty="0"/>
              <a:t>29</a:t>
            </a:r>
          </a:p>
          <a:p>
            <a:r>
              <a:rPr lang="en-US" sz="1100" b="1" dirty="0"/>
              <a:t>30</a:t>
            </a:r>
          </a:p>
          <a:p>
            <a:r>
              <a:rPr lang="en-US" sz="1100" b="1" dirty="0"/>
              <a:t>31</a:t>
            </a:r>
          </a:p>
          <a:p>
            <a:r>
              <a:rPr lang="en-US" sz="1100" b="1" dirty="0"/>
              <a:t>32</a:t>
            </a:r>
          </a:p>
          <a:p>
            <a:r>
              <a:rPr lang="en-US" sz="1100" b="1" dirty="0"/>
              <a:t>33</a:t>
            </a:r>
          </a:p>
          <a:p>
            <a:r>
              <a:rPr lang="en-US" sz="1100" b="1" dirty="0"/>
              <a:t>34</a:t>
            </a:r>
          </a:p>
          <a:p>
            <a:r>
              <a:rPr lang="en-US" sz="1100" b="1" dirty="0"/>
              <a:t>35</a:t>
            </a:r>
          </a:p>
          <a:p>
            <a:r>
              <a:rPr lang="en-US" sz="1100" b="1" dirty="0"/>
              <a:t>36</a:t>
            </a:r>
          </a:p>
          <a:p>
            <a:r>
              <a:rPr lang="en-US" sz="1100" b="1" dirty="0"/>
              <a:t>37</a:t>
            </a:r>
          </a:p>
          <a:p>
            <a:r>
              <a:rPr lang="en-US" sz="1100" b="1" dirty="0"/>
              <a:t>38</a:t>
            </a:r>
          </a:p>
          <a:p>
            <a:r>
              <a:rPr lang="en-US" sz="1100" b="1" dirty="0"/>
              <a:t>39</a:t>
            </a:r>
          </a:p>
          <a:p>
            <a:r>
              <a:rPr lang="en-US" sz="1100" b="1" dirty="0"/>
              <a:t>40</a:t>
            </a:r>
          </a:p>
        </p:txBody>
      </p:sp>
      <p:pic>
        <p:nvPicPr>
          <p:cNvPr id="4" name="Picture 3">
            <a:extLst>
              <a:ext uri="{FF2B5EF4-FFF2-40B4-BE49-F238E27FC236}">
                <a16:creationId xmlns:a16="http://schemas.microsoft.com/office/drawing/2014/main" id="{41B10CE6-0143-4C70-AE43-B34255399004}"/>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57443" y="0"/>
            <a:ext cx="12787307" cy="6858000"/>
          </a:xfrm>
          <a:prstGeom prst="rect">
            <a:avLst/>
          </a:prstGeom>
        </p:spPr>
      </p:pic>
      <p:sp>
        <p:nvSpPr>
          <p:cNvPr id="5" name="TextBox 4">
            <a:extLst>
              <a:ext uri="{FF2B5EF4-FFF2-40B4-BE49-F238E27FC236}">
                <a16:creationId xmlns:a16="http://schemas.microsoft.com/office/drawing/2014/main" id="{73C700A4-DB2B-4C36-B920-59AC68B6ACF3}"/>
              </a:ext>
            </a:extLst>
          </p:cNvPr>
          <p:cNvSpPr txBox="1"/>
          <p:nvPr/>
        </p:nvSpPr>
        <p:spPr>
          <a:xfrm>
            <a:off x="6170064" y="512748"/>
            <a:ext cx="4920065" cy="830997"/>
          </a:xfrm>
          <a:prstGeom prst="rect">
            <a:avLst/>
          </a:prstGeom>
          <a:noFill/>
        </p:spPr>
        <p:txBody>
          <a:bodyPr wrap="none" rtlCol="0">
            <a:spAutoFit/>
          </a:bodyPr>
          <a:lstStyle/>
          <a:p>
            <a:r>
              <a:rPr lang="en-US" sz="4800" b="1" dirty="0"/>
              <a:t>CLUSTERING CODE</a:t>
            </a:r>
          </a:p>
        </p:txBody>
      </p:sp>
    </p:spTree>
    <p:extLst>
      <p:ext uri="{BB962C8B-B14F-4D97-AF65-F5344CB8AC3E}">
        <p14:creationId xmlns:p14="http://schemas.microsoft.com/office/powerpoint/2010/main" val="623126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AB36F0-29DB-4BA8-88C8-085B6B7A6DCE}"/>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844041" y="0"/>
            <a:ext cx="8503918" cy="6858000"/>
          </a:xfrm>
          <a:prstGeom prst="rect">
            <a:avLst/>
          </a:prstGeom>
        </p:spPr>
      </p:pic>
      <p:sp>
        <p:nvSpPr>
          <p:cNvPr id="5" name="TextBox 4">
            <a:extLst>
              <a:ext uri="{FF2B5EF4-FFF2-40B4-BE49-F238E27FC236}">
                <a16:creationId xmlns:a16="http://schemas.microsoft.com/office/drawing/2014/main" id="{A40FCE3F-C810-44D7-B726-B08E24F73F7B}"/>
              </a:ext>
            </a:extLst>
          </p:cNvPr>
          <p:cNvSpPr txBox="1"/>
          <p:nvPr/>
        </p:nvSpPr>
        <p:spPr>
          <a:xfrm>
            <a:off x="1587704" y="-33487"/>
            <a:ext cx="328936" cy="6863417"/>
          </a:xfrm>
          <a:prstGeom prst="rect">
            <a:avLst/>
          </a:prstGeom>
          <a:noFill/>
        </p:spPr>
        <p:txBody>
          <a:bodyPr wrap="none" rtlCol="0">
            <a:spAutoFit/>
          </a:bodyPr>
          <a:lstStyle/>
          <a:p>
            <a:r>
              <a:rPr lang="en-US" sz="1100" b="1" dirty="0"/>
              <a:t>1</a:t>
            </a:r>
          </a:p>
          <a:p>
            <a:r>
              <a:rPr lang="en-US" sz="1100" b="1" dirty="0"/>
              <a:t>2</a:t>
            </a:r>
          </a:p>
          <a:p>
            <a:r>
              <a:rPr lang="en-US" sz="1100" b="1" dirty="0"/>
              <a:t>3</a:t>
            </a:r>
          </a:p>
          <a:p>
            <a:r>
              <a:rPr lang="en-US" sz="1100" b="1" dirty="0"/>
              <a:t>4</a:t>
            </a:r>
          </a:p>
          <a:p>
            <a:r>
              <a:rPr lang="en-US" sz="1100" b="1" dirty="0"/>
              <a:t>5</a:t>
            </a:r>
          </a:p>
          <a:p>
            <a:r>
              <a:rPr lang="en-US" sz="1100" b="1" dirty="0"/>
              <a:t>6</a:t>
            </a:r>
          </a:p>
          <a:p>
            <a:r>
              <a:rPr lang="en-US" sz="1100" b="1" dirty="0"/>
              <a:t>7</a:t>
            </a:r>
          </a:p>
          <a:p>
            <a:r>
              <a:rPr lang="en-US" sz="1100" b="1" dirty="0"/>
              <a:t>8</a:t>
            </a:r>
          </a:p>
          <a:p>
            <a:r>
              <a:rPr lang="en-US" sz="1100" b="1" dirty="0"/>
              <a:t>9</a:t>
            </a:r>
          </a:p>
          <a:p>
            <a:r>
              <a:rPr lang="en-US" sz="1100" b="1" dirty="0"/>
              <a:t>10</a:t>
            </a:r>
          </a:p>
          <a:p>
            <a:r>
              <a:rPr lang="en-US" sz="1100" b="1" dirty="0"/>
              <a:t>11</a:t>
            </a:r>
          </a:p>
          <a:p>
            <a:r>
              <a:rPr lang="en-US" sz="1100" b="1" dirty="0"/>
              <a:t>12</a:t>
            </a:r>
          </a:p>
          <a:p>
            <a:r>
              <a:rPr lang="en-US" sz="1100" b="1" dirty="0"/>
              <a:t>13</a:t>
            </a:r>
          </a:p>
          <a:p>
            <a:r>
              <a:rPr lang="en-US" sz="1100" b="1" dirty="0"/>
              <a:t>14</a:t>
            </a:r>
          </a:p>
          <a:p>
            <a:r>
              <a:rPr lang="en-US" sz="1100" b="1" dirty="0"/>
              <a:t>15</a:t>
            </a:r>
          </a:p>
          <a:p>
            <a:r>
              <a:rPr lang="en-US" sz="1100" b="1" dirty="0"/>
              <a:t>16</a:t>
            </a:r>
          </a:p>
          <a:p>
            <a:r>
              <a:rPr lang="en-US" sz="1100" b="1" dirty="0"/>
              <a:t>17</a:t>
            </a:r>
          </a:p>
          <a:p>
            <a:r>
              <a:rPr lang="en-US" sz="1100" b="1" dirty="0"/>
              <a:t>18</a:t>
            </a:r>
          </a:p>
          <a:p>
            <a:r>
              <a:rPr lang="en-US" sz="1100" b="1" dirty="0"/>
              <a:t>19</a:t>
            </a:r>
          </a:p>
          <a:p>
            <a:r>
              <a:rPr lang="en-US" sz="1100" b="1" dirty="0"/>
              <a:t>20</a:t>
            </a:r>
          </a:p>
          <a:p>
            <a:r>
              <a:rPr lang="en-US" sz="1100" b="1" dirty="0"/>
              <a:t>21</a:t>
            </a:r>
          </a:p>
          <a:p>
            <a:r>
              <a:rPr lang="en-US" sz="1100" b="1" dirty="0"/>
              <a:t>22</a:t>
            </a:r>
          </a:p>
          <a:p>
            <a:r>
              <a:rPr lang="en-US" sz="1100" b="1" dirty="0"/>
              <a:t>23</a:t>
            </a:r>
          </a:p>
          <a:p>
            <a:r>
              <a:rPr lang="en-US" sz="1100" b="1" dirty="0"/>
              <a:t>24</a:t>
            </a:r>
          </a:p>
          <a:p>
            <a:r>
              <a:rPr lang="en-US" sz="1100" b="1" dirty="0"/>
              <a:t>25</a:t>
            </a:r>
          </a:p>
          <a:p>
            <a:r>
              <a:rPr lang="en-US" sz="1100" b="1" dirty="0"/>
              <a:t>26</a:t>
            </a:r>
          </a:p>
          <a:p>
            <a:r>
              <a:rPr lang="en-US" sz="1100" b="1" dirty="0"/>
              <a:t>27</a:t>
            </a:r>
          </a:p>
          <a:p>
            <a:r>
              <a:rPr lang="en-US" sz="1100" b="1" dirty="0"/>
              <a:t>28</a:t>
            </a:r>
          </a:p>
          <a:p>
            <a:r>
              <a:rPr lang="en-US" sz="1100" b="1" dirty="0"/>
              <a:t>29</a:t>
            </a:r>
          </a:p>
          <a:p>
            <a:r>
              <a:rPr lang="en-US" sz="1100" b="1" dirty="0"/>
              <a:t>30</a:t>
            </a:r>
          </a:p>
          <a:p>
            <a:r>
              <a:rPr lang="en-US" sz="1100" b="1" dirty="0"/>
              <a:t>31</a:t>
            </a:r>
          </a:p>
          <a:p>
            <a:r>
              <a:rPr lang="en-US" sz="1100" b="1" dirty="0"/>
              <a:t>32</a:t>
            </a:r>
          </a:p>
          <a:p>
            <a:r>
              <a:rPr lang="en-US" sz="1100" b="1" dirty="0"/>
              <a:t>33</a:t>
            </a:r>
          </a:p>
          <a:p>
            <a:r>
              <a:rPr lang="en-US" sz="1100" b="1" dirty="0"/>
              <a:t>34</a:t>
            </a:r>
          </a:p>
          <a:p>
            <a:r>
              <a:rPr lang="en-US" sz="1100" b="1" dirty="0"/>
              <a:t>35</a:t>
            </a:r>
          </a:p>
          <a:p>
            <a:r>
              <a:rPr lang="en-US" sz="1100" b="1" dirty="0"/>
              <a:t>36</a:t>
            </a:r>
          </a:p>
          <a:p>
            <a:r>
              <a:rPr lang="en-US" sz="1100" b="1" dirty="0"/>
              <a:t>37</a:t>
            </a:r>
          </a:p>
          <a:p>
            <a:r>
              <a:rPr lang="en-US" sz="1100" b="1" dirty="0"/>
              <a:t>38</a:t>
            </a:r>
          </a:p>
          <a:p>
            <a:r>
              <a:rPr lang="en-US" sz="1100" b="1" dirty="0"/>
              <a:t>39</a:t>
            </a:r>
          </a:p>
          <a:p>
            <a:r>
              <a:rPr lang="en-US" sz="1100" b="1" dirty="0"/>
              <a:t>40</a:t>
            </a:r>
          </a:p>
        </p:txBody>
      </p:sp>
      <p:sp>
        <p:nvSpPr>
          <p:cNvPr id="6" name="TextBox 5">
            <a:extLst>
              <a:ext uri="{FF2B5EF4-FFF2-40B4-BE49-F238E27FC236}">
                <a16:creationId xmlns:a16="http://schemas.microsoft.com/office/drawing/2014/main" id="{AE1ECA62-C3A2-4D73-813E-B09B51548658}"/>
              </a:ext>
            </a:extLst>
          </p:cNvPr>
          <p:cNvSpPr txBox="1"/>
          <p:nvPr/>
        </p:nvSpPr>
        <p:spPr>
          <a:xfrm>
            <a:off x="6682468" y="418745"/>
            <a:ext cx="3665491" cy="830997"/>
          </a:xfrm>
          <a:prstGeom prst="rect">
            <a:avLst/>
          </a:prstGeom>
          <a:noFill/>
        </p:spPr>
        <p:txBody>
          <a:bodyPr wrap="none" rtlCol="0">
            <a:spAutoFit/>
          </a:bodyPr>
          <a:lstStyle/>
          <a:p>
            <a:r>
              <a:rPr lang="en-US" sz="4800" b="1" dirty="0"/>
              <a:t>DETECT CODE</a:t>
            </a:r>
          </a:p>
        </p:txBody>
      </p:sp>
    </p:spTree>
    <p:extLst>
      <p:ext uri="{BB962C8B-B14F-4D97-AF65-F5344CB8AC3E}">
        <p14:creationId xmlns:p14="http://schemas.microsoft.com/office/powerpoint/2010/main" val="4443384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85F395-0319-4263-B6F4-ACC17A246B32}"/>
              </a:ext>
            </a:extLst>
          </p:cNvPr>
          <p:cNvSpPr/>
          <p:nvPr/>
        </p:nvSpPr>
        <p:spPr>
          <a:xfrm>
            <a:off x="478563" y="2125162"/>
            <a:ext cx="7187015" cy="3139321"/>
          </a:xfrm>
          <a:prstGeom prst="rect">
            <a:avLst/>
          </a:prstGeom>
          <a:solidFill>
            <a:srgbClr val="00B0F0"/>
          </a:solidFill>
        </p:spPr>
        <p:txBody>
          <a:bodyPr wrap="square">
            <a:spAutoFit/>
          </a:bodyPr>
          <a:lstStyle/>
          <a:p>
            <a:r>
              <a:rPr lang="en-US" sz="1100" dirty="0"/>
              <a:t>0  [[457 473]] [[457 474]] [[457 475]] [[458 474]] [[458 473]] </a:t>
            </a:r>
          </a:p>
          <a:p>
            <a:r>
              <a:rPr lang="en-US" sz="1100" dirty="0"/>
              <a:t>1  [[103 470]] [[102 471]] [[101 471]] [[100 471]] [[101 472]] [[101 473]] [[102 474]] [[102 475]] [[103 474]] [[104 473]] </a:t>
            </a:r>
          </a:p>
          <a:p>
            <a:r>
              <a:rPr lang="en-US" sz="1100" dirty="0"/>
              <a:t>2  [[447 462]] [[446 463]] [[445 463]] [[445 464]] [[444 465]] [[443 466]] [[442 466]] [[441 466]] [[440 466]] [[439 466]] </a:t>
            </a:r>
          </a:p>
          <a:p>
            <a:r>
              <a:rPr lang="en-US" sz="1100" dirty="0"/>
              <a:t>3  [[221 459]] [[221 460]] [[221 461]] [[222 462]] [[223 462]] [[224 461]] [[224 460]] [[223 459]] [[222 459]] </a:t>
            </a:r>
          </a:p>
          <a:p>
            <a:r>
              <a:rPr lang="en-US" sz="1100" dirty="0"/>
              <a:t>4  [[193 455]] [[192 456]] [[191 457]] [[190 458]] [[190 459]] [[190 460]]</a:t>
            </a:r>
          </a:p>
          <a:p>
            <a:r>
              <a:rPr lang="en-US" sz="1100" dirty="0"/>
              <a:t>5  [[538 452]] [[537 453]] [[536 453]] [[535 454]] [[534 455]] [[533 456]] [[533 457]] [[533 458]] [[532 459]] [[532 460]] </a:t>
            </a:r>
          </a:p>
          <a:p>
            <a:r>
              <a:rPr lang="en-US" sz="1100" dirty="0"/>
              <a:t>6  [[134 452]] [[133 453]] [[132 454]] [[132 455]] [[132 456]] [[133 457]] [[134 458]] [[135 458]]</a:t>
            </a:r>
          </a:p>
          <a:p>
            <a:r>
              <a:rPr lang="en-US" sz="1100" dirty="0"/>
              <a:t>7  [[474 451]] [[474 452]] [[473 453]] [[473 454]] [[474 455]] [[475 456]] [[476 455]]</a:t>
            </a:r>
          </a:p>
          <a:p>
            <a:r>
              <a:rPr lang="en-US" sz="1100" dirty="0"/>
              <a:t>8  [[294 448]] [[293 449]] [[293 450]] [[293 451]] [[293 452]] [[293 453]] [[294 454]] [[295 454]] [[296 454]] [[297 453]]</a:t>
            </a:r>
          </a:p>
          <a:p>
            <a:r>
              <a:rPr lang="en-US" sz="1100" dirty="0"/>
              <a:t>9  [[456 472]] [[455 473]] [[456 474]] [[457 474]] [[457 473]] [[457 472]] </a:t>
            </a:r>
          </a:p>
          <a:p>
            <a:r>
              <a:rPr lang="en-US" sz="1100" dirty="0"/>
              <a:t>10 [[100 471]] [[101 472]] [[102 473]] [[103 473]] [[104 473]] [[104 472]] [[103 471]] [[102 471]] [[101 471]] </a:t>
            </a:r>
          </a:p>
          <a:p>
            <a:r>
              <a:rPr lang="en-US" sz="1100" dirty="0"/>
              <a:t>11 [[446 462]] [[445 463]] [[444 464]] [[444 465]] [[443 466]] [[442 467]] [[441 467]] [[440 468]] [[439 468]] [[438 468]] </a:t>
            </a:r>
          </a:p>
          <a:p>
            <a:r>
              <a:rPr lang="en-US" sz="1100" dirty="0"/>
              <a:t>12 [[462 461]] [[461 462]] [[460 462]] [[459 463]] [[458 463]] [[457 463]] [[457 464]] [[457 465]] [[458 466]] [[459 467]] </a:t>
            </a:r>
          </a:p>
          <a:p>
            <a:r>
              <a:rPr lang="en-US" sz="1100" dirty="0"/>
              <a:t>13 [[222 458]] [[221 459]] [[220 460]] [[220 461]] [[221 462]] [[221 463]] [[222 463]] [[223 463]]</a:t>
            </a:r>
          </a:p>
          <a:p>
            <a:r>
              <a:rPr lang="en-US" sz="1100" dirty="0"/>
              <a:t>14 [[476 454]] [[475 455]] [[474 456]] [[474 457]] [[475 458]] [[476 459]] [[477 459]] [[478 459]] [[478 458]] [[479 457]] </a:t>
            </a:r>
          </a:p>
          <a:p>
            <a:r>
              <a:rPr lang="en-US" sz="1100" dirty="0"/>
              <a:t>15 [[191 454]] [[190 455]] [[190 456]] [[189 457]] [[189 458]] [[189 459]] [[190 460]]</a:t>
            </a:r>
          </a:p>
          <a:p>
            <a:r>
              <a:rPr lang="en-US" sz="1100" dirty="0"/>
              <a:t>16 [[132 452]] [[131 453]] [[132 454]] [[132 455]] [[133 456]] [[134 456]] [[135 456]] [[135 455]] [[135 454]]</a:t>
            </a:r>
          </a:p>
          <a:p>
            <a:r>
              <a:rPr lang="en-US" sz="1100" dirty="0"/>
              <a:t>17 [[536 451]] [[535 452]] [[534 452]] [[533 453]] [[532 454]] [[532 455]] [[531 456]] [[531 457]] [[531 458]] [[531 459]]</a:t>
            </a:r>
          </a:p>
        </p:txBody>
      </p:sp>
      <p:sp>
        <p:nvSpPr>
          <p:cNvPr id="5" name="TextBox 4">
            <a:extLst>
              <a:ext uri="{FF2B5EF4-FFF2-40B4-BE49-F238E27FC236}">
                <a16:creationId xmlns:a16="http://schemas.microsoft.com/office/drawing/2014/main" id="{BE5FA961-DC90-40EC-85C8-BECF7F9F0125}"/>
              </a:ext>
            </a:extLst>
          </p:cNvPr>
          <p:cNvSpPr txBox="1"/>
          <p:nvPr/>
        </p:nvSpPr>
        <p:spPr>
          <a:xfrm>
            <a:off x="401652" y="1801997"/>
            <a:ext cx="7665578" cy="646331"/>
          </a:xfrm>
          <a:prstGeom prst="rect">
            <a:avLst/>
          </a:prstGeom>
          <a:noFill/>
        </p:spPr>
        <p:txBody>
          <a:bodyPr wrap="square" rtlCol="0">
            <a:spAutoFit/>
          </a:bodyPr>
          <a:lstStyle/>
          <a:p>
            <a:r>
              <a:rPr lang="en-US" b="1" u="sng" dirty="0"/>
              <a:t>Object</a:t>
            </a:r>
            <a:r>
              <a:rPr lang="en-US" b="1" dirty="0"/>
              <a:t> (e.g. 150 per frame)   	</a:t>
            </a:r>
            <a:r>
              <a:rPr lang="en-US" b="1" u="sng" dirty="0"/>
              <a:t>Contour Points </a:t>
            </a:r>
            <a:r>
              <a:rPr lang="en-US" b="1" dirty="0"/>
              <a:t>(e.g. 5 to 140 points per object)</a:t>
            </a:r>
          </a:p>
          <a:p>
            <a:endParaRPr lang="en-US" b="1" dirty="0"/>
          </a:p>
        </p:txBody>
      </p:sp>
      <p:sp>
        <p:nvSpPr>
          <p:cNvPr id="8" name="Rectangle 7">
            <a:extLst>
              <a:ext uri="{FF2B5EF4-FFF2-40B4-BE49-F238E27FC236}">
                <a16:creationId xmlns:a16="http://schemas.microsoft.com/office/drawing/2014/main" id="{235889C9-FD19-4838-9FE2-C352CD485338}"/>
              </a:ext>
            </a:extLst>
          </p:cNvPr>
          <p:cNvSpPr/>
          <p:nvPr/>
        </p:nvSpPr>
        <p:spPr>
          <a:xfrm>
            <a:off x="1603760" y="971538"/>
            <a:ext cx="9599775" cy="307777"/>
          </a:xfrm>
          <a:prstGeom prst="rect">
            <a:avLst/>
          </a:prstGeom>
        </p:spPr>
        <p:txBody>
          <a:bodyPr wrap="square">
            <a:spAutoFit/>
          </a:bodyPr>
          <a:lstStyle/>
          <a:p>
            <a:r>
              <a:rPr lang="en-US" sz="1400" b="1" dirty="0" err="1"/>
              <a:t>contourList</a:t>
            </a:r>
            <a:r>
              <a:rPr lang="en-US" sz="1400" dirty="0"/>
              <a:t>, hierarchy = cv2.findContours(</a:t>
            </a:r>
            <a:r>
              <a:rPr lang="en-US" sz="1400" dirty="0" err="1"/>
              <a:t>threshIM</a:t>
            </a:r>
            <a:r>
              <a:rPr lang="en-US" sz="1400" dirty="0"/>
              <a:t>, cv2.RETR_EXTERNAL, cv2.CHAIN_APPROX_NONE) </a:t>
            </a:r>
          </a:p>
        </p:txBody>
      </p:sp>
      <p:sp>
        <p:nvSpPr>
          <p:cNvPr id="9" name="TextBox 8">
            <a:extLst>
              <a:ext uri="{FF2B5EF4-FFF2-40B4-BE49-F238E27FC236}">
                <a16:creationId xmlns:a16="http://schemas.microsoft.com/office/drawing/2014/main" id="{E1E2BC81-2A56-4162-A8EE-DD7283A5FD9C}"/>
              </a:ext>
            </a:extLst>
          </p:cNvPr>
          <p:cNvSpPr txBox="1"/>
          <p:nvPr/>
        </p:nvSpPr>
        <p:spPr>
          <a:xfrm>
            <a:off x="2937908" y="249339"/>
            <a:ext cx="5991384" cy="523220"/>
          </a:xfrm>
          <a:prstGeom prst="rect">
            <a:avLst/>
          </a:prstGeom>
          <a:noFill/>
        </p:spPr>
        <p:txBody>
          <a:bodyPr wrap="none" rtlCol="0">
            <a:spAutoFit/>
          </a:bodyPr>
          <a:lstStyle/>
          <a:p>
            <a:r>
              <a:rPr lang="en-US" sz="2800" b="1" dirty="0"/>
              <a:t>Sample of </a:t>
            </a:r>
            <a:r>
              <a:rPr lang="en-US" sz="2800" b="1" dirty="0" err="1"/>
              <a:t>contourList</a:t>
            </a:r>
            <a:r>
              <a:rPr lang="en-US" sz="2800" b="1" dirty="0"/>
              <a:t> from blep1.mp4 </a:t>
            </a:r>
          </a:p>
        </p:txBody>
      </p:sp>
      <p:sp>
        <p:nvSpPr>
          <p:cNvPr id="10" name="Rectangle 9">
            <a:extLst>
              <a:ext uri="{FF2B5EF4-FFF2-40B4-BE49-F238E27FC236}">
                <a16:creationId xmlns:a16="http://schemas.microsoft.com/office/drawing/2014/main" id="{A5494C2E-145A-4DFB-864B-8FF0A95DF8B2}"/>
              </a:ext>
            </a:extLst>
          </p:cNvPr>
          <p:cNvSpPr/>
          <p:nvPr/>
        </p:nvSpPr>
        <p:spPr>
          <a:xfrm>
            <a:off x="8144141" y="2125162"/>
            <a:ext cx="3292980" cy="3108543"/>
          </a:xfrm>
          <a:prstGeom prst="rect">
            <a:avLst/>
          </a:prstGeom>
          <a:solidFill>
            <a:srgbClr val="FFFF00"/>
          </a:solidFill>
        </p:spPr>
        <p:txBody>
          <a:bodyPr wrap="square">
            <a:spAutoFit/>
          </a:bodyPr>
          <a:lstStyle/>
          <a:p>
            <a:r>
              <a:rPr lang="en-US" sz="1400" b="1" dirty="0"/>
              <a:t>&gt;&gt;&gt; type(</a:t>
            </a:r>
            <a:r>
              <a:rPr lang="en-US" sz="1400" b="1" dirty="0" err="1"/>
              <a:t>contourList</a:t>
            </a:r>
            <a:r>
              <a:rPr lang="en-US" sz="1400" b="1" dirty="0"/>
              <a:t>)</a:t>
            </a:r>
          </a:p>
          <a:p>
            <a:r>
              <a:rPr lang="en-US" sz="1400" b="1" dirty="0"/>
              <a:t>&lt;class 'list'&gt;</a:t>
            </a:r>
          </a:p>
          <a:p>
            <a:r>
              <a:rPr lang="en-US" sz="1400" b="1" dirty="0"/>
              <a:t>&gt;&gt;&gt; type(</a:t>
            </a:r>
            <a:r>
              <a:rPr lang="en-US" sz="1400" b="1" dirty="0" err="1"/>
              <a:t>contourList</a:t>
            </a:r>
            <a:r>
              <a:rPr lang="en-US" sz="1400" b="1" dirty="0"/>
              <a:t>[0])</a:t>
            </a:r>
          </a:p>
          <a:p>
            <a:r>
              <a:rPr lang="en-US" sz="1400" b="1" dirty="0"/>
              <a:t>&lt;class '</a:t>
            </a:r>
            <a:r>
              <a:rPr lang="en-US" sz="1400" b="1" dirty="0" err="1"/>
              <a:t>numpy.ndarray</a:t>
            </a:r>
            <a:r>
              <a:rPr lang="en-US" sz="1400" b="1" dirty="0"/>
              <a:t>'&gt;</a:t>
            </a:r>
          </a:p>
          <a:p>
            <a:r>
              <a:rPr lang="en-US" sz="1400" b="1" dirty="0"/>
              <a:t>&gt;&gt;&gt; </a:t>
            </a:r>
            <a:r>
              <a:rPr lang="en-US" sz="1400" b="1" dirty="0" err="1"/>
              <a:t>contourList</a:t>
            </a:r>
            <a:r>
              <a:rPr lang="en-US" sz="1400" b="1" dirty="0"/>
              <a:t>[0].shape</a:t>
            </a:r>
          </a:p>
          <a:p>
            <a:r>
              <a:rPr lang="en-US" sz="1400" b="1" dirty="0"/>
              <a:t>(7, 1, 2)</a:t>
            </a:r>
          </a:p>
          <a:p>
            <a:r>
              <a:rPr lang="en-US" sz="1400" b="1" dirty="0"/>
              <a:t>&gt;&gt;&gt; </a:t>
            </a:r>
            <a:r>
              <a:rPr lang="en-US" sz="1400" b="1" dirty="0" err="1"/>
              <a:t>contourList</a:t>
            </a:r>
            <a:r>
              <a:rPr lang="en-US" sz="1400" b="1" dirty="0"/>
              <a:t>[0]</a:t>
            </a:r>
          </a:p>
          <a:p>
            <a:r>
              <a:rPr lang="en-US" sz="1400" b="1" dirty="0"/>
              <a:t>array([[[457, 472]],</a:t>
            </a:r>
          </a:p>
          <a:p>
            <a:r>
              <a:rPr lang="en-US" sz="1400" b="1" dirty="0"/>
              <a:t>       [[456, 473]],</a:t>
            </a:r>
          </a:p>
          <a:p>
            <a:r>
              <a:rPr lang="en-US" sz="1400" b="1" dirty="0"/>
              <a:t>       [[456, 474]],</a:t>
            </a:r>
          </a:p>
          <a:p>
            <a:r>
              <a:rPr lang="en-US" sz="1400" b="1" dirty="0"/>
              <a:t>       [[456, 475]],</a:t>
            </a:r>
          </a:p>
          <a:p>
            <a:r>
              <a:rPr lang="en-US" sz="1400" b="1" dirty="0"/>
              <a:t>       [[457, 475]],</a:t>
            </a:r>
          </a:p>
          <a:p>
            <a:r>
              <a:rPr lang="en-US" sz="1400" b="1" dirty="0"/>
              <a:t>       [[457, 474]],</a:t>
            </a:r>
          </a:p>
          <a:p>
            <a:r>
              <a:rPr lang="en-US" sz="1400" b="1" dirty="0"/>
              <a:t>       [[457, 473]]], </a:t>
            </a:r>
            <a:r>
              <a:rPr lang="en-US" sz="1400" b="1" dirty="0" err="1"/>
              <a:t>dtype</a:t>
            </a:r>
            <a:r>
              <a:rPr lang="en-US" sz="1400" b="1" dirty="0"/>
              <a:t>=int32)</a:t>
            </a:r>
          </a:p>
        </p:txBody>
      </p:sp>
      <p:sp>
        <p:nvSpPr>
          <p:cNvPr id="11" name="TextBox 10">
            <a:extLst>
              <a:ext uri="{FF2B5EF4-FFF2-40B4-BE49-F238E27FC236}">
                <a16:creationId xmlns:a16="http://schemas.microsoft.com/office/drawing/2014/main" id="{FC25E99F-2757-4828-BCA2-300E4DA30E6A}"/>
              </a:ext>
            </a:extLst>
          </p:cNvPr>
          <p:cNvSpPr txBox="1"/>
          <p:nvPr/>
        </p:nvSpPr>
        <p:spPr>
          <a:xfrm>
            <a:off x="8878018" y="1801997"/>
            <a:ext cx="1500732" cy="369332"/>
          </a:xfrm>
          <a:prstGeom prst="rect">
            <a:avLst/>
          </a:prstGeom>
          <a:noFill/>
        </p:spPr>
        <p:txBody>
          <a:bodyPr wrap="none" rtlCol="0">
            <a:spAutoFit/>
          </a:bodyPr>
          <a:lstStyle/>
          <a:p>
            <a:r>
              <a:rPr lang="en-US" dirty="0"/>
              <a:t>typing in Shell</a:t>
            </a:r>
          </a:p>
        </p:txBody>
      </p:sp>
    </p:spTree>
    <p:extLst>
      <p:ext uri="{BB962C8B-B14F-4D97-AF65-F5344CB8AC3E}">
        <p14:creationId xmlns:p14="http://schemas.microsoft.com/office/powerpoint/2010/main" val="5279265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AB36F0-29DB-4BA8-88C8-085B6B7A6DCE}"/>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844041" y="0"/>
            <a:ext cx="8503918" cy="6858000"/>
          </a:xfrm>
          <a:prstGeom prst="rect">
            <a:avLst/>
          </a:prstGeom>
        </p:spPr>
      </p:pic>
      <p:sp>
        <p:nvSpPr>
          <p:cNvPr id="2" name="Rectangle 1">
            <a:extLst>
              <a:ext uri="{FF2B5EF4-FFF2-40B4-BE49-F238E27FC236}">
                <a16:creationId xmlns:a16="http://schemas.microsoft.com/office/drawing/2014/main" id="{CB9258B9-5A8A-4930-BEC5-E726D5E864AF}"/>
              </a:ext>
            </a:extLst>
          </p:cNvPr>
          <p:cNvSpPr/>
          <p:nvPr/>
        </p:nvSpPr>
        <p:spPr>
          <a:xfrm>
            <a:off x="1844041" y="376014"/>
            <a:ext cx="8735652" cy="5640225"/>
          </a:xfrm>
          <a:prstGeom prst="rect">
            <a:avLst/>
          </a:prstGeom>
          <a:solidFill>
            <a:srgbClr val="FF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D9C7E3D2-3546-4F9D-BE4A-DE15EA59C58F}"/>
              </a:ext>
            </a:extLst>
          </p:cNvPr>
          <p:cNvSpPr/>
          <p:nvPr/>
        </p:nvSpPr>
        <p:spPr>
          <a:xfrm>
            <a:off x="2149838" y="2852158"/>
            <a:ext cx="7917108" cy="2623559"/>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8E928CE-3A6F-4B64-B001-47400E6C3BD0}"/>
              </a:ext>
            </a:extLst>
          </p:cNvPr>
          <p:cNvSpPr/>
          <p:nvPr/>
        </p:nvSpPr>
        <p:spPr>
          <a:xfrm>
            <a:off x="2883350" y="3837063"/>
            <a:ext cx="4431849" cy="609598"/>
          </a:xfrm>
          <a:prstGeom prst="rect">
            <a:avLst/>
          </a:prstGeom>
          <a:solidFill>
            <a:srgbClr val="0070C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EFC4A613-2805-4FED-A0B1-303693601684}"/>
              </a:ext>
            </a:extLst>
          </p:cNvPr>
          <p:cNvSpPr txBox="1"/>
          <p:nvPr/>
        </p:nvSpPr>
        <p:spPr>
          <a:xfrm>
            <a:off x="9678827" y="461474"/>
            <a:ext cx="776238" cy="369332"/>
          </a:xfrm>
          <a:prstGeom prst="rect">
            <a:avLst/>
          </a:prstGeom>
          <a:noFill/>
        </p:spPr>
        <p:txBody>
          <a:bodyPr wrap="none" rtlCol="0">
            <a:spAutoFit/>
          </a:bodyPr>
          <a:lstStyle/>
          <a:p>
            <a:r>
              <a:rPr lang="en-US" dirty="0"/>
              <a:t>Frame</a:t>
            </a:r>
          </a:p>
        </p:txBody>
      </p:sp>
      <p:sp>
        <p:nvSpPr>
          <p:cNvPr id="7" name="TextBox 6">
            <a:extLst>
              <a:ext uri="{FF2B5EF4-FFF2-40B4-BE49-F238E27FC236}">
                <a16:creationId xmlns:a16="http://schemas.microsoft.com/office/drawing/2014/main" id="{5B09A64E-CF99-4384-B5E6-6948DD244394}"/>
              </a:ext>
            </a:extLst>
          </p:cNvPr>
          <p:cNvSpPr txBox="1"/>
          <p:nvPr/>
        </p:nvSpPr>
        <p:spPr>
          <a:xfrm>
            <a:off x="9237155" y="2852158"/>
            <a:ext cx="803425" cy="369332"/>
          </a:xfrm>
          <a:prstGeom prst="rect">
            <a:avLst/>
          </a:prstGeom>
          <a:noFill/>
        </p:spPr>
        <p:txBody>
          <a:bodyPr wrap="none" rtlCol="0">
            <a:spAutoFit/>
          </a:bodyPr>
          <a:lstStyle/>
          <a:p>
            <a:r>
              <a:rPr lang="en-US" dirty="0"/>
              <a:t>Object</a:t>
            </a:r>
          </a:p>
        </p:txBody>
      </p:sp>
      <p:sp>
        <p:nvSpPr>
          <p:cNvPr id="8" name="TextBox 7">
            <a:extLst>
              <a:ext uri="{FF2B5EF4-FFF2-40B4-BE49-F238E27FC236}">
                <a16:creationId xmlns:a16="http://schemas.microsoft.com/office/drawing/2014/main" id="{816D5F79-C6D4-43BA-904C-58C7B9D300BD}"/>
              </a:ext>
            </a:extLst>
          </p:cNvPr>
          <p:cNvSpPr txBox="1"/>
          <p:nvPr/>
        </p:nvSpPr>
        <p:spPr>
          <a:xfrm>
            <a:off x="6630396" y="3957196"/>
            <a:ext cx="684803" cy="369332"/>
          </a:xfrm>
          <a:prstGeom prst="rect">
            <a:avLst/>
          </a:prstGeom>
          <a:noFill/>
        </p:spPr>
        <p:txBody>
          <a:bodyPr wrap="none" rtlCol="0">
            <a:spAutoFit/>
          </a:bodyPr>
          <a:lstStyle/>
          <a:p>
            <a:r>
              <a:rPr lang="en-US" dirty="0"/>
              <a:t>Color</a:t>
            </a:r>
          </a:p>
        </p:txBody>
      </p:sp>
      <p:sp>
        <p:nvSpPr>
          <p:cNvPr id="9" name="TextBox 8">
            <a:extLst>
              <a:ext uri="{FF2B5EF4-FFF2-40B4-BE49-F238E27FC236}">
                <a16:creationId xmlns:a16="http://schemas.microsoft.com/office/drawing/2014/main" id="{1BE6BB02-634F-486C-AC20-B05BF2B39ACD}"/>
              </a:ext>
            </a:extLst>
          </p:cNvPr>
          <p:cNvSpPr txBox="1"/>
          <p:nvPr/>
        </p:nvSpPr>
        <p:spPr>
          <a:xfrm>
            <a:off x="1587704" y="-33487"/>
            <a:ext cx="328936" cy="6863417"/>
          </a:xfrm>
          <a:prstGeom prst="rect">
            <a:avLst/>
          </a:prstGeom>
          <a:noFill/>
        </p:spPr>
        <p:txBody>
          <a:bodyPr wrap="none" rtlCol="0">
            <a:spAutoFit/>
          </a:bodyPr>
          <a:lstStyle/>
          <a:p>
            <a:r>
              <a:rPr lang="en-US" sz="1100" b="1" dirty="0"/>
              <a:t>1</a:t>
            </a:r>
          </a:p>
          <a:p>
            <a:r>
              <a:rPr lang="en-US" sz="1100" b="1" dirty="0"/>
              <a:t>2</a:t>
            </a:r>
          </a:p>
          <a:p>
            <a:r>
              <a:rPr lang="en-US" sz="1100" b="1" dirty="0"/>
              <a:t>3</a:t>
            </a:r>
          </a:p>
          <a:p>
            <a:r>
              <a:rPr lang="en-US" sz="1100" b="1" dirty="0"/>
              <a:t>4</a:t>
            </a:r>
          </a:p>
          <a:p>
            <a:r>
              <a:rPr lang="en-US" sz="1100" b="1" dirty="0"/>
              <a:t>5</a:t>
            </a:r>
          </a:p>
          <a:p>
            <a:r>
              <a:rPr lang="en-US" sz="1100" b="1" dirty="0"/>
              <a:t>6</a:t>
            </a:r>
          </a:p>
          <a:p>
            <a:r>
              <a:rPr lang="en-US" sz="1100" b="1" dirty="0"/>
              <a:t>7</a:t>
            </a:r>
          </a:p>
          <a:p>
            <a:r>
              <a:rPr lang="en-US" sz="1100" b="1" dirty="0"/>
              <a:t>8</a:t>
            </a:r>
          </a:p>
          <a:p>
            <a:r>
              <a:rPr lang="en-US" sz="1100" b="1" dirty="0"/>
              <a:t>9</a:t>
            </a:r>
          </a:p>
          <a:p>
            <a:r>
              <a:rPr lang="en-US" sz="1100" b="1" dirty="0"/>
              <a:t>10</a:t>
            </a:r>
          </a:p>
          <a:p>
            <a:r>
              <a:rPr lang="en-US" sz="1100" b="1" dirty="0"/>
              <a:t>11</a:t>
            </a:r>
          </a:p>
          <a:p>
            <a:r>
              <a:rPr lang="en-US" sz="1100" b="1" dirty="0"/>
              <a:t>12</a:t>
            </a:r>
          </a:p>
          <a:p>
            <a:r>
              <a:rPr lang="en-US" sz="1100" b="1" dirty="0"/>
              <a:t>13</a:t>
            </a:r>
          </a:p>
          <a:p>
            <a:r>
              <a:rPr lang="en-US" sz="1100" b="1" dirty="0"/>
              <a:t>14</a:t>
            </a:r>
          </a:p>
          <a:p>
            <a:r>
              <a:rPr lang="en-US" sz="1100" b="1" dirty="0"/>
              <a:t>15</a:t>
            </a:r>
          </a:p>
          <a:p>
            <a:r>
              <a:rPr lang="en-US" sz="1100" b="1" dirty="0"/>
              <a:t>16</a:t>
            </a:r>
          </a:p>
          <a:p>
            <a:r>
              <a:rPr lang="en-US" sz="1100" b="1" dirty="0"/>
              <a:t>17</a:t>
            </a:r>
          </a:p>
          <a:p>
            <a:r>
              <a:rPr lang="en-US" sz="1100" b="1" dirty="0"/>
              <a:t>18</a:t>
            </a:r>
          </a:p>
          <a:p>
            <a:r>
              <a:rPr lang="en-US" sz="1100" b="1" dirty="0"/>
              <a:t>19</a:t>
            </a:r>
          </a:p>
          <a:p>
            <a:r>
              <a:rPr lang="en-US" sz="1100" b="1" dirty="0"/>
              <a:t>20</a:t>
            </a:r>
          </a:p>
          <a:p>
            <a:r>
              <a:rPr lang="en-US" sz="1100" b="1" dirty="0"/>
              <a:t>21</a:t>
            </a:r>
          </a:p>
          <a:p>
            <a:r>
              <a:rPr lang="en-US" sz="1100" b="1" dirty="0"/>
              <a:t>22</a:t>
            </a:r>
          </a:p>
          <a:p>
            <a:r>
              <a:rPr lang="en-US" sz="1100" b="1" dirty="0"/>
              <a:t>23</a:t>
            </a:r>
          </a:p>
          <a:p>
            <a:r>
              <a:rPr lang="en-US" sz="1100" b="1" dirty="0"/>
              <a:t>24</a:t>
            </a:r>
          </a:p>
          <a:p>
            <a:r>
              <a:rPr lang="en-US" sz="1100" b="1" dirty="0"/>
              <a:t>25</a:t>
            </a:r>
          </a:p>
          <a:p>
            <a:r>
              <a:rPr lang="en-US" sz="1100" b="1" dirty="0"/>
              <a:t>26</a:t>
            </a:r>
          </a:p>
          <a:p>
            <a:r>
              <a:rPr lang="en-US" sz="1100" b="1" dirty="0"/>
              <a:t>27</a:t>
            </a:r>
          </a:p>
          <a:p>
            <a:r>
              <a:rPr lang="en-US" sz="1100" b="1" dirty="0"/>
              <a:t>28</a:t>
            </a:r>
          </a:p>
          <a:p>
            <a:r>
              <a:rPr lang="en-US" sz="1100" b="1" dirty="0"/>
              <a:t>29</a:t>
            </a:r>
          </a:p>
          <a:p>
            <a:r>
              <a:rPr lang="en-US" sz="1100" b="1" dirty="0"/>
              <a:t>30</a:t>
            </a:r>
          </a:p>
          <a:p>
            <a:r>
              <a:rPr lang="en-US" sz="1100" b="1" dirty="0"/>
              <a:t>31</a:t>
            </a:r>
          </a:p>
          <a:p>
            <a:r>
              <a:rPr lang="en-US" sz="1100" b="1" dirty="0"/>
              <a:t>32</a:t>
            </a:r>
          </a:p>
          <a:p>
            <a:r>
              <a:rPr lang="en-US" sz="1100" b="1" dirty="0"/>
              <a:t>33</a:t>
            </a:r>
          </a:p>
          <a:p>
            <a:r>
              <a:rPr lang="en-US" sz="1100" b="1" dirty="0"/>
              <a:t>34</a:t>
            </a:r>
          </a:p>
          <a:p>
            <a:r>
              <a:rPr lang="en-US" sz="1100" b="1" dirty="0"/>
              <a:t>35</a:t>
            </a:r>
          </a:p>
          <a:p>
            <a:r>
              <a:rPr lang="en-US" sz="1100" b="1" dirty="0"/>
              <a:t>36</a:t>
            </a:r>
          </a:p>
          <a:p>
            <a:r>
              <a:rPr lang="en-US" sz="1100" b="1" dirty="0"/>
              <a:t>37</a:t>
            </a:r>
          </a:p>
          <a:p>
            <a:r>
              <a:rPr lang="en-US" sz="1100" b="1" dirty="0"/>
              <a:t>38</a:t>
            </a:r>
          </a:p>
          <a:p>
            <a:r>
              <a:rPr lang="en-US" sz="1100" b="1" dirty="0"/>
              <a:t>39</a:t>
            </a:r>
          </a:p>
          <a:p>
            <a:r>
              <a:rPr lang="en-US" sz="1100" b="1" dirty="0"/>
              <a:t>40</a:t>
            </a:r>
          </a:p>
        </p:txBody>
      </p:sp>
      <p:sp>
        <p:nvSpPr>
          <p:cNvPr id="10" name="TextBox 9">
            <a:extLst>
              <a:ext uri="{FF2B5EF4-FFF2-40B4-BE49-F238E27FC236}">
                <a16:creationId xmlns:a16="http://schemas.microsoft.com/office/drawing/2014/main" id="{D2DBCA37-173B-4F74-A461-0C4BBE740ED9}"/>
              </a:ext>
            </a:extLst>
          </p:cNvPr>
          <p:cNvSpPr txBox="1"/>
          <p:nvPr/>
        </p:nvSpPr>
        <p:spPr>
          <a:xfrm>
            <a:off x="8109961" y="47003"/>
            <a:ext cx="1344984" cy="338554"/>
          </a:xfrm>
          <a:prstGeom prst="rect">
            <a:avLst/>
          </a:prstGeom>
          <a:noFill/>
        </p:spPr>
        <p:txBody>
          <a:bodyPr wrap="none" rtlCol="0">
            <a:spAutoFit/>
          </a:bodyPr>
          <a:lstStyle/>
          <a:p>
            <a:r>
              <a:rPr lang="en-US" sz="1600" b="1" dirty="0"/>
              <a:t>DETECT CODE</a:t>
            </a:r>
          </a:p>
        </p:txBody>
      </p:sp>
    </p:spTree>
    <p:extLst>
      <p:ext uri="{BB962C8B-B14F-4D97-AF65-F5344CB8AC3E}">
        <p14:creationId xmlns:p14="http://schemas.microsoft.com/office/powerpoint/2010/main" val="16652931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737760-82A7-468C-9F7B-517F2E2F60C4}"/>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731710" y="0"/>
            <a:ext cx="11460290" cy="6858000"/>
          </a:xfrm>
          <a:prstGeom prst="rect">
            <a:avLst/>
          </a:prstGeom>
        </p:spPr>
      </p:pic>
      <p:sp>
        <p:nvSpPr>
          <p:cNvPr id="3" name="TextBox 2">
            <a:extLst>
              <a:ext uri="{FF2B5EF4-FFF2-40B4-BE49-F238E27FC236}">
                <a16:creationId xmlns:a16="http://schemas.microsoft.com/office/drawing/2014/main" id="{FA2BD0AB-BBC4-479B-84FD-B840D145612E}"/>
              </a:ext>
            </a:extLst>
          </p:cNvPr>
          <p:cNvSpPr txBox="1"/>
          <p:nvPr/>
        </p:nvSpPr>
        <p:spPr>
          <a:xfrm>
            <a:off x="402774" y="0"/>
            <a:ext cx="341760" cy="6740307"/>
          </a:xfrm>
          <a:prstGeom prst="rect">
            <a:avLst/>
          </a:prstGeom>
          <a:noFill/>
        </p:spPr>
        <p:txBody>
          <a:bodyPr wrap="none" rtlCol="0">
            <a:spAutoFit/>
          </a:bodyPr>
          <a:lstStyle/>
          <a:p>
            <a:r>
              <a:rPr lang="en-US" sz="1200" b="1" dirty="0"/>
              <a:t>1</a:t>
            </a:r>
          </a:p>
          <a:p>
            <a:r>
              <a:rPr lang="en-US" sz="1200" b="1" dirty="0"/>
              <a:t>2</a:t>
            </a:r>
          </a:p>
          <a:p>
            <a:r>
              <a:rPr lang="en-US" sz="1200" b="1" dirty="0"/>
              <a:t>3</a:t>
            </a:r>
          </a:p>
          <a:p>
            <a:r>
              <a:rPr lang="en-US" sz="1200" b="1" dirty="0"/>
              <a:t>4</a:t>
            </a:r>
          </a:p>
          <a:p>
            <a:r>
              <a:rPr lang="en-US" sz="1200" b="1" dirty="0"/>
              <a:t>5</a:t>
            </a:r>
          </a:p>
          <a:p>
            <a:r>
              <a:rPr lang="en-US" sz="1200" b="1" dirty="0"/>
              <a:t>6</a:t>
            </a:r>
          </a:p>
          <a:p>
            <a:r>
              <a:rPr lang="en-US" sz="1200" b="1" dirty="0"/>
              <a:t>7</a:t>
            </a:r>
          </a:p>
          <a:p>
            <a:r>
              <a:rPr lang="en-US" sz="1200" b="1" dirty="0"/>
              <a:t>8</a:t>
            </a:r>
          </a:p>
          <a:p>
            <a:r>
              <a:rPr lang="en-US" sz="1200" b="1" dirty="0"/>
              <a:t>9</a:t>
            </a:r>
          </a:p>
          <a:p>
            <a:r>
              <a:rPr lang="en-US" sz="1200" b="1" dirty="0"/>
              <a:t>10</a:t>
            </a:r>
          </a:p>
          <a:p>
            <a:r>
              <a:rPr lang="en-US" sz="1200" b="1" dirty="0"/>
              <a:t>11</a:t>
            </a:r>
          </a:p>
          <a:p>
            <a:r>
              <a:rPr lang="en-US" sz="1200" b="1" dirty="0"/>
              <a:t>12</a:t>
            </a:r>
          </a:p>
          <a:p>
            <a:r>
              <a:rPr lang="en-US" sz="1200" b="1" dirty="0"/>
              <a:t>13</a:t>
            </a:r>
          </a:p>
          <a:p>
            <a:r>
              <a:rPr lang="en-US" sz="1200" b="1" dirty="0"/>
              <a:t>14</a:t>
            </a:r>
          </a:p>
          <a:p>
            <a:r>
              <a:rPr lang="en-US" sz="1200" b="1" dirty="0"/>
              <a:t>15</a:t>
            </a:r>
          </a:p>
          <a:p>
            <a:r>
              <a:rPr lang="en-US" sz="1200" b="1" dirty="0"/>
              <a:t>16</a:t>
            </a:r>
          </a:p>
          <a:p>
            <a:r>
              <a:rPr lang="en-US" sz="1200" b="1" dirty="0"/>
              <a:t>17</a:t>
            </a:r>
          </a:p>
          <a:p>
            <a:r>
              <a:rPr lang="en-US" sz="1200" b="1" dirty="0"/>
              <a:t>18</a:t>
            </a:r>
          </a:p>
          <a:p>
            <a:r>
              <a:rPr lang="en-US" sz="1200" b="1" dirty="0"/>
              <a:t>19</a:t>
            </a:r>
          </a:p>
          <a:p>
            <a:r>
              <a:rPr lang="en-US" sz="1200" b="1" dirty="0"/>
              <a:t>20</a:t>
            </a:r>
          </a:p>
          <a:p>
            <a:r>
              <a:rPr lang="en-US" sz="1200" b="1" dirty="0"/>
              <a:t>21</a:t>
            </a:r>
          </a:p>
          <a:p>
            <a:r>
              <a:rPr lang="en-US" sz="1200" b="1" dirty="0"/>
              <a:t>22</a:t>
            </a:r>
          </a:p>
          <a:p>
            <a:r>
              <a:rPr lang="en-US" sz="1200" b="1" dirty="0"/>
              <a:t>23</a:t>
            </a:r>
          </a:p>
          <a:p>
            <a:r>
              <a:rPr lang="en-US" sz="1200" b="1" dirty="0"/>
              <a:t>24</a:t>
            </a:r>
          </a:p>
          <a:p>
            <a:r>
              <a:rPr lang="en-US" sz="1200" b="1" dirty="0"/>
              <a:t>25</a:t>
            </a:r>
          </a:p>
          <a:p>
            <a:r>
              <a:rPr lang="en-US" sz="1200" b="1" dirty="0"/>
              <a:t>26</a:t>
            </a:r>
          </a:p>
          <a:p>
            <a:r>
              <a:rPr lang="en-US" sz="1200" b="1" dirty="0"/>
              <a:t>27</a:t>
            </a:r>
          </a:p>
          <a:p>
            <a:r>
              <a:rPr lang="en-US" sz="1200" b="1" dirty="0"/>
              <a:t>28</a:t>
            </a:r>
          </a:p>
          <a:p>
            <a:r>
              <a:rPr lang="en-US" sz="1200" b="1" dirty="0"/>
              <a:t>29</a:t>
            </a:r>
          </a:p>
          <a:p>
            <a:r>
              <a:rPr lang="en-US" sz="1200" b="1" dirty="0"/>
              <a:t>30</a:t>
            </a:r>
          </a:p>
          <a:p>
            <a:r>
              <a:rPr lang="en-US" sz="1200" b="1" dirty="0"/>
              <a:t>31</a:t>
            </a:r>
          </a:p>
          <a:p>
            <a:r>
              <a:rPr lang="en-US" sz="1200" b="1" dirty="0"/>
              <a:t>32</a:t>
            </a:r>
          </a:p>
          <a:p>
            <a:r>
              <a:rPr lang="en-US" sz="1200" b="1" dirty="0"/>
              <a:t>33</a:t>
            </a:r>
          </a:p>
          <a:p>
            <a:r>
              <a:rPr lang="en-US" sz="1200" b="1" dirty="0"/>
              <a:t>34</a:t>
            </a:r>
          </a:p>
          <a:p>
            <a:r>
              <a:rPr lang="en-US" sz="1200" b="1" dirty="0"/>
              <a:t>35</a:t>
            </a:r>
          </a:p>
          <a:p>
            <a:r>
              <a:rPr lang="en-US" sz="1200" b="1" dirty="0"/>
              <a:t>36</a:t>
            </a:r>
          </a:p>
        </p:txBody>
      </p:sp>
      <p:sp>
        <p:nvSpPr>
          <p:cNvPr id="4" name="TextBox 3">
            <a:extLst>
              <a:ext uri="{FF2B5EF4-FFF2-40B4-BE49-F238E27FC236}">
                <a16:creationId xmlns:a16="http://schemas.microsoft.com/office/drawing/2014/main" id="{97570FDD-CD09-424A-9DAF-6115C10FB64E}"/>
              </a:ext>
            </a:extLst>
          </p:cNvPr>
          <p:cNvSpPr txBox="1"/>
          <p:nvPr/>
        </p:nvSpPr>
        <p:spPr>
          <a:xfrm>
            <a:off x="6212796" y="893037"/>
            <a:ext cx="5382436" cy="646331"/>
          </a:xfrm>
          <a:prstGeom prst="rect">
            <a:avLst/>
          </a:prstGeom>
          <a:noFill/>
        </p:spPr>
        <p:txBody>
          <a:bodyPr wrap="none" rtlCol="0">
            <a:spAutoFit/>
          </a:bodyPr>
          <a:lstStyle/>
          <a:p>
            <a:r>
              <a:rPr lang="en-US" sz="3600" b="1" dirty="0"/>
              <a:t>MOVING RECTANGLE CODE</a:t>
            </a:r>
          </a:p>
        </p:txBody>
      </p:sp>
    </p:spTree>
    <p:extLst>
      <p:ext uri="{BB962C8B-B14F-4D97-AF65-F5344CB8AC3E}">
        <p14:creationId xmlns:p14="http://schemas.microsoft.com/office/powerpoint/2010/main" val="2880952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737760-82A7-468C-9F7B-517F2E2F60C4}"/>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731710" y="0"/>
            <a:ext cx="11460290" cy="6858000"/>
          </a:xfrm>
          <a:prstGeom prst="rect">
            <a:avLst/>
          </a:prstGeom>
        </p:spPr>
      </p:pic>
      <p:sp>
        <p:nvSpPr>
          <p:cNvPr id="3" name="TextBox 2">
            <a:extLst>
              <a:ext uri="{FF2B5EF4-FFF2-40B4-BE49-F238E27FC236}">
                <a16:creationId xmlns:a16="http://schemas.microsoft.com/office/drawing/2014/main" id="{FA2BD0AB-BBC4-479B-84FD-B840D145612E}"/>
              </a:ext>
            </a:extLst>
          </p:cNvPr>
          <p:cNvSpPr txBox="1"/>
          <p:nvPr/>
        </p:nvSpPr>
        <p:spPr>
          <a:xfrm>
            <a:off x="402774" y="0"/>
            <a:ext cx="341760" cy="6740307"/>
          </a:xfrm>
          <a:prstGeom prst="rect">
            <a:avLst/>
          </a:prstGeom>
          <a:noFill/>
        </p:spPr>
        <p:txBody>
          <a:bodyPr wrap="none" rtlCol="0">
            <a:spAutoFit/>
          </a:bodyPr>
          <a:lstStyle/>
          <a:p>
            <a:r>
              <a:rPr lang="en-US" sz="1200" b="1" dirty="0"/>
              <a:t>1</a:t>
            </a:r>
          </a:p>
          <a:p>
            <a:r>
              <a:rPr lang="en-US" sz="1200" b="1" dirty="0"/>
              <a:t>2</a:t>
            </a:r>
          </a:p>
          <a:p>
            <a:r>
              <a:rPr lang="en-US" sz="1200" b="1" dirty="0"/>
              <a:t>3</a:t>
            </a:r>
          </a:p>
          <a:p>
            <a:r>
              <a:rPr lang="en-US" sz="1200" b="1" dirty="0"/>
              <a:t>4</a:t>
            </a:r>
          </a:p>
          <a:p>
            <a:r>
              <a:rPr lang="en-US" sz="1200" b="1" dirty="0"/>
              <a:t>5</a:t>
            </a:r>
          </a:p>
          <a:p>
            <a:r>
              <a:rPr lang="en-US" sz="1200" b="1" dirty="0"/>
              <a:t>6</a:t>
            </a:r>
          </a:p>
          <a:p>
            <a:r>
              <a:rPr lang="en-US" sz="1200" b="1" dirty="0"/>
              <a:t>7</a:t>
            </a:r>
          </a:p>
          <a:p>
            <a:r>
              <a:rPr lang="en-US" sz="1200" b="1" dirty="0"/>
              <a:t>8</a:t>
            </a:r>
          </a:p>
          <a:p>
            <a:r>
              <a:rPr lang="en-US" sz="1200" b="1" dirty="0"/>
              <a:t>9</a:t>
            </a:r>
          </a:p>
          <a:p>
            <a:r>
              <a:rPr lang="en-US" sz="1200" b="1" dirty="0"/>
              <a:t>10</a:t>
            </a:r>
          </a:p>
          <a:p>
            <a:r>
              <a:rPr lang="en-US" sz="1200" b="1" dirty="0"/>
              <a:t>11</a:t>
            </a:r>
          </a:p>
          <a:p>
            <a:r>
              <a:rPr lang="en-US" sz="1200" b="1" dirty="0"/>
              <a:t>12</a:t>
            </a:r>
          </a:p>
          <a:p>
            <a:r>
              <a:rPr lang="en-US" sz="1200" b="1" dirty="0"/>
              <a:t>13</a:t>
            </a:r>
          </a:p>
          <a:p>
            <a:r>
              <a:rPr lang="en-US" sz="1200" b="1" dirty="0"/>
              <a:t>14</a:t>
            </a:r>
          </a:p>
          <a:p>
            <a:r>
              <a:rPr lang="en-US" sz="1200" b="1" dirty="0"/>
              <a:t>15</a:t>
            </a:r>
          </a:p>
          <a:p>
            <a:r>
              <a:rPr lang="en-US" sz="1200" b="1" dirty="0"/>
              <a:t>16</a:t>
            </a:r>
          </a:p>
          <a:p>
            <a:r>
              <a:rPr lang="en-US" sz="1200" b="1" dirty="0"/>
              <a:t>17</a:t>
            </a:r>
          </a:p>
          <a:p>
            <a:r>
              <a:rPr lang="en-US" sz="1200" b="1" dirty="0"/>
              <a:t>18</a:t>
            </a:r>
          </a:p>
          <a:p>
            <a:r>
              <a:rPr lang="en-US" sz="1200" b="1" dirty="0"/>
              <a:t>19</a:t>
            </a:r>
          </a:p>
          <a:p>
            <a:r>
              <a:rPr lang="en-US" sz="1200" b="1" dirty="0"/>
              <a:t>20</a:t>
            </a:r>
          </a:p>
          <a:p>
            <a:r>
              <a:rPr lang="en-US" sz="1200" b="1" dirty="0"/>
              <a:t>21</a:t>
            </a:r>
          </a:p>
          <a:p>
            <a:r>
              <a:rPr lang="en-US" sz="1200" b="1" dirty="0"/>
              <a:t>22</a:t>
            </a:r>
          </a:p>
          <a:p>
            <a:r>
              <a:rPr lang="en-US" sz="1200" b="1" dirty="0"/>
              <a:t>23</a:t>
            </a:r>
          </a:p>
          <a:p>
            <a:r>
              <a:rPr lang="en-US" sz="1200" b="1" dirty="0"/>
              <a:t>24</a:t>
            </a:r>
          </a:p>
          <a:p>
            <a:r>
              <a:rPr lang="en-US" sz="1200" b="1" dirty="0"/>
              <a:t>25</a:t>
            </a:r>
          </a:p>
          <a:p>
            <a:r>
              <a:rPr lang="en-US" sz="1200" b="1" dirty="0"/>
              <a:t>26</a:t>
            </a:r>
          </a:p>
          <a:p>
            <a:r>
              <a:rPr lang="en-US" sz="1200" b="1" dirty="0"/>
              <a:t>27</a:t>
            </a:r>
          </a:p>
          <a:p>
            <a:r>
              <a:rPr lang="en-US" sz="1200" b="1" dirty="0"/>
              <a:t>28</a:t>
            </a:r>
          </a:p>
          <a:p>
            <a:r>
              <a:rPr lang="en-US" sz="1200" b="1" dirty="0"/>
              <a:t>29</a:t>
            </a:r>
          </a:p>
          <a:p>
            <a:r>
              <a:rPr lang="en-US" sz="1200" b="1" dirty="0"/>
              <a:t>30</a:t>
            </a:r>
          </a:p>
          <a:p>
            <a:r>
              <a:rPr lang="en-US" sz="1200" b="1" dirty="0"/>
              <a:t>31</a:t>
            </a:r>
          </a:p>
          <a:p>
            <a:r>
              <a:rPr lang="en-US" sz="1200" b="1" dirty="0"/>
              <a:t>32</a:t>
            </a:r>
          </a:p>
          <a:p>
            <a:r>
              <a:rPr lang="en-US" sz="1200" b="1" dirty="0"/>
              <a:t>33</a:t>
            </a:r>
          </a:p>
          <a:p>
            <a:r>
              <a:rPr lang="en-US" sz="1200" b="1" dirty="0"/>
              <a:t>34</a:t>
            </a:r>
          </a:p>
          <a:p>
            <a:r>
              <a:rPr lang="en-US" sz="1200" b="1" dirty="0"/>
              <a:t>35</a:t>
            </a:r>
          </a:p>
          <a:p>
            <a:r>
              <a:rPr lang="en-US" sz="1200" b="1" dirty="0"/>
              <a:t>36</a:t>
            </a:r>
          </a:p>
        </p:txBody>
      </p:sp>
      <p:sp>
        <p:nvSpPr>
          <p:cNvPr id="4" name="Rectangle 3">
            <a:extLst>
              <a:ext uri="{FF2B5EF4-FFF2-40B4-BE49-F238E27FC236}">
                <a16:creationId xmlns:a16="http://schemas.microsoft.com/office/drawing/2014/main" id="{9EDB0FA6-B308-4E9D-85D3-D794196E6BC4}"/>
              </a:ext>
            </a:extLst>
          </p:cNvPr>
          <p:cNvSpPr/>
          <p:nvPr/>
        </p:nvSpPr>
        <p:spPr>
          <a:xfrm>
            <a:off x="664721" y="4110527"/>
            <a:ext cx="11124505" cy="1999715"/>
          </a:xfrm>
          <a:prstGeom prst="rect">
            <a:avLst/>
          </a:prstGeom>
          <a:solidFill>
            <a:srgbClr val="FF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FCEF0EC6-5DCF-4E18-AD4C-0AFADADC1791}"/>
              </a:ext>
            </a:extLst>
          </p:cNvPr>
          <p:cNvSpPr/>
          <p:nvPr/>
        </p:nvSpPr>
        <p:spPr>
          <a:xfrm>
            <a:off x="1073469" y="4324171"/>
            <a:ext cx="8113260" cy="1786071"/>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6B66B43-C257-465A-95E5-A950D90E18D6}"/>
              </a:ext>
            </a:extLst>
          </p:cNvPr>
          <p:cNvSpPr/>
          <p:nvPr/>
        </p:nvSpPr>
        <p:spPr>
          <a:xfrm>
            <a:off x="1468525" y="4529270"/>
            <a:ext cx="5437712" cy="1512607"/>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F77EF5A-4A04-4295-A1CE-9B673384C85B}"/>
              </a:ext>
            </a:extLst>
          </p:cNvPr>
          <p:cNvSpPr txBox="1"/>
          <p:nvPr/>
        </p:nvSpPr>
        <p:spPr>
          <a:xfrm>
            <a:off x="9720039" y="4139505"/>
            <a:ext cx="2029786" cy="369332"/>
          </a:xfrm>
          <a:prstGeom prst="rect">
            <a:avLst/>
          </a:prstGeom>
          <a:noFill/>
        </p:spPr>
        <p:txBody>
          <a:bodyPr wrap="none" rtlCol="0">
            <a:spAutoFit/>
          </a:bodyPr>
          <a:lstStyle/>
          <a:p>
            <a:r>
              <a:rPr lang="en-US" dirty="0"/>
              <a:t>Scan entire window</a:t>
            </a:r>
          </a:p>
        </p:txBody>
      </p:sp>
      <p:sp>
        <p:nvSpPr>
          <p:cNvPr id="8" name="TextBox 7">
            <a:extLst>
              <a:ext uri="{FF2B5EF4-FFF2-40B4-BE49-F238E27FC236}">
                <a16:creationId xmlns:a16="http://schemas.microsoft.com/office/drawing/2014/main" id="{33E3F923-2D9F-4F3E-B133-D1AF589DFC70}"/>
              </a:ext>
            </a:extLst>
          </p:cNvPr>
          <p:cNvSpPr txBox="1"/>
          <p:nvPr/>
        </p:nvSpPr>
        <p:spPr>
          <a:xfrm>
            <a:off x="7299389" y="4298533"/>
            <a:ext cx="1664558" cy="369332"/>
          </a:xfrm>
          <a:prstGeom prst="rect">
            <a:avLst/>
          </a:prstGeom>
          <a:noFill/>
        </p:spPr>
        <p:txBody>
          <a:bodyPr wrap="none" rtlCol="0">
            <a:spAutoFit/>
          </a:bodyPr>
          <a:lstStyle/>
          <a:p>
            <a:r>
              <a:rPr lang="en-US" dirty="0"/>
              <a:t>Scan vertical (Y)</a:t>
            </a:r>
          </a:p>
        </p:txBody>
      </p:sp>
      <p:sp>
        <p:nvSpPr>
          <p:cNvPr id="9" name="TextBox 8">
            <a:extLst>
              <a:ext uri="{FF2B5EF4-FFF2-40B4-BE49-F238E27FC236}">
                <a16:creationId xmlns:a16="http://schemas.microsoft.com/office/drawing/2014/main" id="{1B1A6A42-34DD-4F7B-8771-2777B2992A82}"/>
              </a:ext>
            </a:extLst>
          </p:cNvPr>
          <p:cNvSpPr txBox="1"/>
          <p:nvPr/>
        </p:nvSpPr>
        <p:spPr>
          <a:xfrm>
            <a:off x="4879845" y="4426722"/>
            <a:ext cx="1856021" cy="369332"/>
          </a:xfrm>
          <a:prstGeom prst="rect">
            <a:avLst/>
          </a:prstGeom>
          <a:noFill/>
        </p:spPr>
        <p:txBody>
          <a:bodyPr wrap="none" rtlCol="0">
            <a:spAutoFit/>
          </a:bodyPr>
          <a:lstStyle/>
          <a:p>
            <a:r>
              <a:rPr lang="en-US" dirty="0"/>
              <a:t>Scan horizonal (X)</a:t>
            </a:r>
          </a:p>
        </p:txBody>
      </p:sp>
      <p:sp>
        <p:nvSpPr>
          <p:cNvPr id="10" name="TextBox 9">
            <a:extLst>
              <a:ext uri="{FF2B5EF4-FFF2-40B4-BE49-F238E27FC236}">
                <a16:creationId xmlns:a16="http://schemas.microsoft.com/office/drawing/2014/main" id="{DA2ECAA9-41A5-46D1-832F-AC9255624DD5}"/>
              </a:ext>
            </a:extLst>
          </p:cNvPr>
          <p:cNvSpPr txBox="1"/>
          <p:nvPr/>
        </p:nvSpPr>
        <p:spPr>
          <a:xfrm>
            <a:off x="6212796" y="893037"/>
            <a:ext cx="5382436" cy="646331"/>
          </a:xfrm>
          <a:prstGeom prst="rect">
            <a:avLst/>
          </a:prstGeom>
          <a:noFill/>
        </p:spPr>
        <p:txBody>
          <a:bodyPr wrap="none" rtlCol="0">
            <a:spAutoFit/>
          </a:bodyPr>
          <a:lstStyle/>
          <a:p>
            <a:r>
              <a:rPr lang="en-US" sz="3600" b="1" dirty="0"/>
              <a:t>MOVING RECTANGLE CODE</a:t>
            </a:r>
          </a:p>
        </p:txBody>
      </p:sp>
    </p:spTree>
    <p:extLst>
      <p:ext uri="{BB962C8B-B14F-4D97-AF65-F5344CB8AC3E}">
        <p14:creationId xmlns:p14="http://schemas.microsoft.com/office/powerpoint/2010/main" val="4242298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A6771-EFCF-4BF5-AC27-C62EBDCD3AE6}"/>
              </a:ext>
            </a:extLst>
          </p:cNvPr>
          <p:cNvSpPr/>
          <p:nvPr/>
        </p:nvSpPr>
        <p:spPr>
          <a:xfrm>
            <a:off x="398803" y="341832"/>
            <a:ext cx="11394394" cy="6124754"/>
          </a:xfrm>
          <a:prstGeom prst="rect">
            <a:avLst/>
          </a:prstGeom>
        </p:spPr>
        <p:txBody>
          <a:bodyPr wrap="square">
            <a:spAutoFit/>
          </a:bodyPr>
          <a:lstStyle/>
          <a:p>
            <a:r>
              <a:rPr lang="en-US" sz="2800" dirty="0"/>
              <a:t>CSC698</a:t>
            </a:r>
            <a:br>
              <a:rPr lang="en-US" sz="2800" dirty="0"/>
            </a:br>
            <a:r>
              <a:rPr lang="en-US" sz="2800" b="1" dirty="0"/>
              <a:t>Wednesday Oct 7, 2020</a:t>
            </a:r>
            <a:endParaRPr lang="en-US" sz="2800" dirty="0"/>
          </a:p>
          <a:p>
            <a:endParaRPr lang="en-US" sz="2800" dirty="0"/>
          </a:p>
          <a:p>
            <a:pPr marL="342900" indent="-342900">
              <a:buFont typeface="+mj-lt"/>
              <a:buAutoNum type="arabicPeriod"/>
            </a:pPr>
            <a:r>
              <a:rPr lang="en-US" sz="2800" dirty="0"/>
              <a:t>Mini-Assignment (12:30-12:40 pm)</a:t>
            </a:r>
          </a:p>
          <a:p>
            <a:pPr marL="342900" indent="-342900">
              <a:buFont typeface="+mj-lt"/>
              <a:buAutoNum type="arabicPeriod"/>
            </a:pPr>
            <a:r>
              <a:rPr lang="en-US" sz="2800" dirty="0"/>
              <a:t> Unsupervised Clustering Lecture (12:40-1 pm)</a:t>
            </a:r>
          </a:p>
          <a:p>
            <a:pPr marL="800100" lvl="1" indent="-342900">
              <a:buFont typeface="+mj-lt"/>
              <a:buAutoNum type="alphaLcPeriod"/>
            </a:pPr>
            <a:r>
              <a:rPr lang="en-US" sz="2800" dirty="0"/>
              <a:t>Theory</a:t>
            </a:r>
          </a:p>
          <a:p>
            <a:pPr marL="800100" lvl="1" indent="-342900">
              <a:buFont typeface="+mj-lt"/>
              <a:buAutoNum type="alphaLcPeriod"/>
            </a:pPr>
            <a:r>
              <a:rPr lang="en-US" sz="2800" dirty="0"/>
              <a:t>Library, methods and functions to apply theory </a:t>
            </a:r>
          </a:p>
          <a:p>
            <a:pPr marL="342900" indent="-342900">
              <a:buFont typeface="+mj-lt"/>
              <a:buAutoNum type="arabicPeriod"/>
            </a:pPr>
            <a:r>
              <a:rPr lang="en-US" sz="2800" dirty="0"/>
              <a:t>Python Review: Loops and Conditions (1-1:15 pm)</a:t>
            </a:r>
          </a:p>
          <a:p>
            <a:pPr marL="342900" indent="-342900">
              <a:buFont typeface="+mj-lt"/>
              <a:buAutoNum type="arabicPeriod"/>
            </a:pPr>
            <a:r>
              <a:rPr lang="en-US" sz="2800" dirty="0"/>
              <a:t>Breakout Room (1:15 to 1:30 pm)</a:t>
            </a:r>
          </a:p>
          <a:p>
            <a:pPr marL="800100" lvl="1" indent="-342900">
              <a:buFont typeface="+mj-lt"/>
              <a:buAutoNum type="alphaLcPeriod"/>
            </a:pPr>
            <a:r>
              <a:rPr lang="en-US" sz="2800" dirty="0"/>
              <a:t>Python Skills: Demonstrate one code example using a previous function</a:t>
            </a:r>
          </a:p>
          <a:p>
            <a:pPr marL="800100" lvl="1" indent="-342900">
              <a:buFont typeface="+mj-lt"/>
              <a:buAutoNum type="alphaLcPeriod"/>
            </a:pPr>
            <a:r>
              <a:rPr lang="en-US" sz="2800" dirty="0"/>
              <a:t>Review Python and library functions to cheat sheets  </a:t>
            </a:r>
          </a:p>
          <a:p>
            <a:pPr marL="342900" indent="-342900">
              <a:buFont typeface="+mj-lt"/>
              <a:buAutoNum type="arabicPeriod"/>
            </a:pPr>
            <a:r>
              <a:rPr lang="en-US" sz="2800" dirty="0"/>
              <a:t>Group Discussion (1:30 to 1:45 pm)</a:t>
            </a:r>
          </a:p>
          <a:p>
            <a:pPr marL="971550" lvl="1" indent="-514350">
              <a:buFont typeface="+mj-lt"/>
              <a:buAutoNum type="alphaLcPeriod"/>
            </a:pPr>
            <a:r>
              <a:rPr lang="en-US" sz="2800" dirty="0"/>
              <a:t>Review code examples</a:t>
            </a:r>
          </a:p>
          <a:p>
            <a:pPr marL="971550" lvl="1" indent="-514350">
              <a:buFont typeface="+mj-lt"/>
              <a:buAutoNum type="alphaLcPeriod"/>
            </a:pPr>
            <a:r>
              <a:rPr lang="en-US" sz="2800" dirty="0"/>
              <a:t>Cheat sheet highlights (e.g. </a:t>
            </a:r>
            <a:r>
              <a:rPr lang="en-US" sz="2800" dirty="0" err="1"/>
              <a:t>Amisha</a:t>
            </a:r>
            <a:r>
              <a:rPr lang="en-US" sz="2800" dirty="0"/>
              <a:t> cap = cv2.VideoCapture(0))</a:t>
            </a:r>
          </a:p>
        </p:txBody>
      </p:sp>
      <p:sp>
        <p:nvSpPr>
          <p:cNvPr id="3" name="Rectangle 2">
            <a:extLst>
              <a:ext uri="{FF2B5EF4-FFF2-40B4-BE49-F238E27FC236}">
                <a16:creationId xmlns:a16="http://schemas.microsoft.com/office/drawing/2014/main" id="{F067CB9A-4306-4A39-B543-B1489145C569}"/>
              </a:ext>
            </a:extLst>
          </p:cNvPr>
          <p:cNvSpPr/>
          <p:nvPr/>
        </p:nvSpPr>
        <p:spPr>
          <a:xfrm>
            <a:off x="5922236" y="0"/>
            <a:ext cx="626976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ym typeface="Wingdings" panose="05000000000000000000" pitchFamily="2" charset="2"/>
              </a:rPr>
              <a:t> </a:t>
            </a:r>
            <a:r>
              <a:rPr lang="en-US" b="1" dirty="0"/>
              <a:t>Prof Z No Office Hours Tomorrow Tuesday (Tues 10/13/20) </a:t>
            </a:r>
            <a:r>
              <a:rPr lang="en-US" b="1" dirty="0">
                <a:sym typeface="Wingdings" panose="05000000000000000000" pitchFamily="2" charset="2"/>
              </a:rPr>
              <a:t></a:t>
            </a:r>
            <a:endParaRPr lang="en-US" b="1" dirty="0"/>
          </a:p>
        </p:txBody>
      </p:sp>
    </p:spTree>
    <p:extLst>
      <p:ext uri="{BB962C8B-B14F-4D97-AF65-F5344CB8AC3E}">
        <p14:creationId xmlns:p14="http://schemas.microsoft.com/office/powerpoint/2010/main" val="23065913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3354EE-8D26-411E-96E5-CDC3FCA077DF}"/>
              </a:ext>
            </a:extLst>
          </p:cNvPr>
          <p:cNvSpPr txBox="1"/>
          <p:nvPr/>
        </p:nvSpPr>
        <p:spPr>
          <a:xfrm>
            <a:off x="820396" y="2120534"/>
            <a:ext cx="7097264" cy="3693319"/>
          </a:xfrm>
          <a:prstGeom prst="rect">
            <a:avLst/>
          </a:prstGeom>
          <a:noFill/>
        </p:spPr>
        <p:txBody>
          <a:bodyPr wrap="none" rtlCol="0">
            <a:spAutoFit/>
          </a:bodyPr>
          <a:lstStyle/>
          <a:p>
            <a:r>
              <a:rPr lang="en-US" dirty="0"/>
              <a:t>Loops</a:t>
            </a:r>
          </a:p>
          <a:p>
            <a:endParaRPr lang="en-US" dirty="0"/>
          </a:p>
          <a:p>
            <a:r>
              <a:rPr lang="en-US" dirty="0">
                <a:hlinkClick r:id="rId2"/>
              </a:rPr>
              <a:t>https://www.w3schools.com/python/python_for_loops.asp</a:t>
            </a:r>
            <a:endParaRPr lang="en-US" dirty="0"/>
          </a:p>
          <a:p>
            <a:endParaRPr lang="en-US" dirty="0"/>
          </a:p>
          <a:p>
            <a:r>
              <a:rPr lang="en-US" dirty="0">
                <a:hlinkClick r:id="rId3"/>
              </a:rPr>
              <a:t>https://wiki.python.org/moin/ForLoop</a:t>
            </a:r>
            <a:endParaRPr lang="en-US" dirty="0"/>
          </a:p>
          <a:p>
            <a:endParaRPr lang="en-US" dirty="0"/>
          </a:p>
          <a:p>
            <a:endParaRPr lang="en-US" dirty="0"/>
          </a:p>
          <a:p>
            <a:r>
              <a:rPr lang="en-US" dirty="0"/>
              <a:t>Conditionals</a:t>
            </a:r>
          </a:p>
          <a:p>
            <a:endParaRPr lang="en-US" dirty="0"/>
          </a:p>
          <a:p>
            <a:r>
              <a:rPr lang="en-US" dirty="0">
                <a:hlinkClick r:id="rId4"/>
              </a:rPr>
              <a:t>https://openbookproject.net/thinkcs/python/english3e/conditionals.html</a:t>
            </a:r>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12BC4338-AC7A-4549-B7D4-E27F5E9EDAED}"/>
              </a:ext>
            </a:extLst>
          </p:cNvPr>
          <p:cNvSpPr txBox="1"/>
          <p:nvPr/>
        </p:nvSpPr>
        <p:spPr>
          <a:xfrm>
            <a:off x="3771838" y="274706"/>
            <a:ext cx="4648324" cy="769441"/>
          </a:xfrm>
          <a:prstGeom prst="rect">
            <a:avLst/>
          </a:prstGeom>
          <a:noFill/>
        </p:spPr>
        <p:txBody>
          <a:bodyPr wrap="none" rtlCol="0">
            <a:spAutoFit/>
          </a:bodyPr>
          <a:lstStyle/>
          <a:p>
            <a:r>
              <a:rPr lang="en-US" sz="4400" b="1" dirty="0"/>
              <a:t>Reference Material</a:t>
            </a:r>
          </a:p>
        </p:txBody>
      </p:sp>
    </p:spTree>
    <p:extLst>
      <p:ext uri="{BB962C8B-B14F-4D97-AF65-F5344CB8AC3E}">
        <p14:creationId xmlns:p14="http://schemas.microsoft.com/office/powerpoint/2010/main" val="20269169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diagram&#10;&#10;Description automatically generated">
            <a:extLst>
              <a:ext uri="{FF2B5EF4-FFF2-40B4-BE49-F238E27FC236}">
                <a16:creationId xmlns:a16="http://schemas.microsoft.com/office/drawing/2014/main" id="{A0C5A924-2406-4C97-AE1B-F3E447B66B0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32" y="1869861"/>
            <a:ext cx="5946440" cy="3324225"/>
          </a:xfrm>
          <a:prstGeom prst="rect">
            <a:avLst/>
          </a:prstGeom>
        </p:spPr>
      </p:pic>
      <p:sp>
        <p:nvSpPr>
          <p:cNvPr id="4" name="Rectangle 3">
            <a:extLst>
              <a:ext uri="{FF2B5EF4-FFF2-40B4-BE49-F238E27FC236}">
                <a16:creationId xmlns:a16="http://schemas.microsoft.com/office/drawing/2014/main" id="{3BC86E13-99DA-41FD-80D6-7AAE6083F145}"/>
              </a:ext>
            </a:extLst>
          </p:cNvPr>
          <p:cNvSpPr/>
          <p:nvPr/>
        </p:nvSpPr>
        <p:spPr>
          <a:xfrm>
            <a:off x="263851" y="6379525"/>
            <a:ext cx="9347220" cy="276999"/>
          </a:xfrm>
          <a:prstGeom prst="rect">
            <a:avLst/>
          </a:prstGeom>
        </p:spPr>
        <p:txBody>
          <a:bodyPr wrap="square">
            <a:spAutoFit/>
          </a:bodyPr>
          <a:lstStyle/>
          <a:p>
            <a:r>
              <a:rPr lang="en-US" sz="1200"/>
              <a:t>https://www.oreilly.com/library/view/elegant-scipy/9781491922927/assets/elsp_0105.png</a:t>
            </a:r>
            <a:endParaRPr lang="en-US" sz="1200" dirty="0"/>
          </a:p>
        </p:txBody>
      </p:sp>
      <p:pic>
        <p:nvPicPr>
          <p:cNvPr id="6" name="Picture 5" descr="A picture containing table&#10;&#10;Description automatically generated">
            <a:extLst>
              <a:ext uri="{FF2B5EF4-FFF2-40B4-BE49-F238E27FC236}">
                <a16:creationId xmlns:a16="http://schemas.microsoft.com/office/drawing/2014/main" id="{57B1E49F-60F9-4AE0-9AAD-B73C672BB9C8}"/>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670755" y="2839796"/>
            <a:ext cx="5372850" cy="1657581"/>
          </a:xfrm>
          <a:prstGeom prst="rect">
            <a:avLst/>
          </a:prstGeom>
        </p:spPr>
      </p:pic>
      <p:sp>
        <p:nvSpPr>
          <p:cNvPr id="7" name="Rectangle 6">
            <a:extLst>
              <a:ext uri="{FF2B5EF4-FFF2-40B4-BE49-F238E27FC236}">
                <a16:creationId xmlns:a16="http://schemas.microsoft.com/office/drawing/2014/main" id="{7B9FD7EA-65CF-4F25-94C9-7BEB99D6B07B}"/>
              </a:ext>
            </a:extLst>
          </p:cNvPr>
          <p:cNvSpPr/>
          <p:nvPr/>
        </p:nvSpPr>
        <p:spPr>
          <a:xfrm>
            <a:off x="5832149" y="6394913"/>
            <a:ext cx="6096000" cy="246221"/>
          </a:xfrm>
          <a:prstGeom prst="rect">
            <a:avLst/>
          </a:prstGeom>
        </p:spPr>
        <p:txBody>
          <a:bodyPr>
            <a:spAutoFit/>
          </a:bodyPr>
          <a:lstStyle/>
          <a:p>
            <a:pPr algn="r"/>
            <a:r>
              <a:rPr lang="en-US" sz="1000" dirty="0"/>
              <a:t>https://media.geeksforgeeks.org/wp-content/uploads/Sparse-Matrix-Array-Representation1.png</a:t>
            </a:r>
          </a:p>
        </p:txBody>
      </p:sp>
      <p:sp>
        <p:nvSpPr>
          <p:cNvPr id="8" name="TextBox 7">
            <a:extLst>
              <a:ext uri="{FF2B5EF4-FFF2-40B4-BE49-F238E27FC236}">
                <a16:creationId xmlns:a16="http://schemas.microsoft.com/office/drawing/2014/main" id="{A978C135-FEC7-4552-986C-47EBB22BC368}"/>
              </a:ext>
            </a:extLst>
          </p:cNvPr>
          <p:cNvSpPr txBox="1"/>
          <p:nvPr/>
        </p:nvSpPr>
        <p:spPr>
          <a:xfrm>
            <a:off x="2854295" y="30646"/>
            <a:ext cx="6657785" cy="830997"/>
          </a:xfrm>
          <a:prstGeom prst="rect">
            <a:avLst/>
          </a:prstGeom>
          <a:noFill/>
        </p:spPr>
        <p:txBody>
          <a:bodyPr wrap="none" rtlCol="0">
            <a:spAutoFit/>
          </a:bodyPr>
          <a:lstStyle/>
          <a:p>
            <a:r>
              <a:rPr lang="en-US" sz="4800" b="1" dirty="0"/>
              <a:t>Visualizing </a:t>
            </a:r>
            <a:r>
              <a:rPr lang="en-US" sz="4800" b="1" dirty="0" err="1"/>
              <a:t>Numpy</a:t>
            </a:r>
            <a:r>
              <a:rPr lang="en-US" sz="4800" b="1" dirty="0"/>
              <a:t> Arrays</a:t>
            </a:r>
          </a:p>
        </p:txBody>
      </p:sp>
      <p:sp>
        <p:nvSpPr>
          <p:cNvPr id="9" name="TextBox 8">
            <a:extLst>
              <a:ext uri="{FF2B5EF4-FFF2-40B4-BE49-F238E27FC236}">
                <a16:creationId xmlns:a16="http://schemas.microsoft.com/office/drawing/2014/main" id="{F441C6CE-E208-4EB7-85FB-6A29D85E02EA}"/>
              </a:ext>
            </a:extLst>
          </p:cNvPr>
          <p:cNvSpPr txBox="1"/>
          <p:nvPr/>
        </p:nvSpPr>
        <p:spPr>
          <a:xfrm>
            <a:off x="2478281" y="973322"/>
            <a:ext cx="7617598" cy="523220"/>
          </a:xfrm>
          <a:prstGeom prst="rect">
            <a:avLst/>
          </a:prstGeom>
          <a:noFill/>
        </p:spPr>
        <p:txBody>
          <a:bodyPr wrap="none" rtlCol="0">
            <a:spAutoFit/>
          </a:bodyPr>
          <a:lstStyle/>
          <a:p>
            <a:r>
              <a:rPr lang="en-US" sz="2800" dirty="0"/>
              <a:t>See Tutorial Video: https://youtu.be/ktyW-kOqGpY</a:t>
            </a:r>
          </a:p>
        </p:txBody>
      </p:sp>
    </p:spTree>
    <p:extLst>
      <p:ext uri="{BB962C8B-B14F-4D97-AF65-F5344CB8AC3E}">
        <p14:creationId xmlns:p14="http://schemas.microsoft.com/office/powerpoint/2010/main" val="2734395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91D530-2ED0-4B52-A360-B6B18905744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428750" y="-61555"/>
            <a:ext cx="9058275" cy="6845044"/>
          </a:xfrm>
          <a:prstGeom prst="rect">
            <a:avLst/>
          </a:prstGeom>
        </p:spPr>
      </p:pic>
      <p:sp>
        <p:nvSpPr>
          <p:cNvPr id="5" name="Rectangle 4">
            <a:extLst>
              <a:ext uri="{FF2B5EF4-FFF2-40B4-BE49-F238E27FC236}">
                <a16:creationId xmlns:a16="http://schemas.microsoft.com/office/drawing/2014/main" id="{AF08ACC5-721C-4C09-B610-A0D6FCB1B8B3}"/>
              </a:ext>
            </a:extLst>
          </p:cNvPr>
          <p:cNvSpPr/>
          <p:nvPr/>
        </p:nvSpPr>
        <p:spPr>
          <a:xfrm>
            <a:off x="0" y="6550223"/>
            <a:ext cx="11420475" cy="307777"/>
          </a:xfrm>
          <a:prstGeom prst="rect">
            <a:avLst/>
          </a:prstGeom>
        </p:spPr>
        <p:txBody>
          <a:bodyPr wrap="square">
            <a:spAutoFit/>
          </a:bodyPr>
          <a:lstStyle/>
          <a:p>
            <a:r>
              <a:rPr lang="en-US" sz="1400" dirty="0"/>
              <a:t>https://github.com/hauselin/rtutorialsite/blob/master/_posts/2019-12-20-numpy-reshape/reshape.pdf</a:t>
            </a:r>
          </a:p>
        </p:txBody>
      </p:sp>
    </p:spTree>
    <p:extLst>
      <p:ext uri="{BB962C8B-B14F-4D97-AF65-F5344CB8AC3E}">
        <p14:creationId xmlns:p14="http://schemas.microsoft.com/office/powerpoint/2010/main" val="7514537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0F0D2B-FC06-4F9E-B211-F97B13834E3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638301" y="1"/>
            <a:ext cx="9090539" cy="6429374"/>
          </a:xfrm>
          <a:prstGeom prst="rect">
            <a:avLst/>
          </a:prstGeom>
        </p:spPr>
      </p:pic>
      <p:sp>
        <p:nvSpPr>
          <p:cNvPr id="3" name="Rectangle 2">
            <a:extLst>
              <a:ext uri="{FF2B5EF4-FFF2-40B4-BE49-F238E27FC236}">
                <a16:creationId xmlns:a16="http://schemas.microsoft.com/office/drawing/2014/main" id="{191F14C1-4C28-47CB-B5CB-7DCC9E6727C5}"/>
              </a:ext>
            </a:extLst>
          </p:cNvPr>
          <p:cNvSpPr/>
          <p:nvPr/>
        </p:nvSpPr>
        <p:spPr>
          <a:xfrm>
            <a:off x="114300" y="6550223"/>
            <a:ext cx="12192000" cy="307777"/>
          </a:xfrm>
          <a:prstGeom prst="rect">
            <a:avLst/>
          </a:prstGeom>
        </p:spPr>
        <p:txBody>
          <a:bodyPr wrap="square">
            <a:spAutoFit/>
          </a:bodyPr>
          <a:lstStyle/>
          <a:p>
            <a:r>
              <a:rPr lang="en-US" sz="1400" dirty="0"/>
              <a:t>http://community.datacamp.com.s3.amazonaws.com/community/production/ckeditor_assets/pictures/329/content_content_button-cheatsheet-numpy.png</a:t>
            </a:r>
          </a:p>
        </p:txBody>
      </p:sp>
    </p:spTree>
    <p:extLst>
      <p:ext uri="{BB962C8B-B14F-4D97-AF65-F5344CB8AC3E}">
        <p14:creationId xmlns:p14="http://schemas.microsoft.com/office/powerpoint/2010/main" val="25502554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A01A303-23E0-417E-AE5A-9F2CED875725}"/>
              </a:ext>
            </a:extLst>
          </p:cNvPr>
          <p:cNvSpPr/>
          <p:nvPr/>
        </p:nvSpPr>
        <p:spPr>
          <a:xfrm>
            <a:off x="922577" y="0"/>
            <a:ext cx="11003951" cy="7478970"/>
          </a:xfrm>
          <a:prstGeom prst="rect">
            <a:avLst/>
          </a:prstGeom>
        </p:spPr>
        <p:txBody>
          <a:bodyPr wrap="square">
            <a:spAutoFit/>
          </a:bodyPr>
          <a:lstStyle/>
          <a:p>
            <a:r>
              <a:rPr lang="en-US" sz="2400" b="1" dirty="0"/>
              <a:t>Modulo operation</a:t>
            </a:r>
            <a:r>
              <a:rPr lang="en-US" sz="2400" dirty="0"/>
              <a:t>(%) finds the </a:t>
            </a:r>
            <a:r>
              <a:rPr lang="en-US" sz="2400" b="1" dirty="0"/>
              <a:t>remainder</a:t>
            </a:r>
            <a:r>
              <a:rPr lang="en-US" sz="2400" dirty="0"/>
              <a:t> after the division of one number by another (called the modulus of the operation). Handy way to make sure a variable never exceeds a value and instead wraps around starting from zero.</a:t>
            </a:r>
          </a:p>
          <a:p>
            <a:endParaRPr lang="en-US" sz="2400" dirty="0"/>
          </a:p>
          <a:p>
            <a:r>
              <a:rPr lang="en-US" sz="2400" dirty="0"/>
              <a:t>7%3=1       # 7/3=2 remainder 1</a:t>
            </a:r>
          </a:p>
          <a:p>
            <a:endParaRPr lang="en-US" sz="2400" dirty="0"/>
          </a:p>
          <a:p>
            <a:r>
              <a:rPr lang="en-US" sz="2400" dirty="0"/>
              <a:t>0%3=0</a:t>
            </a:r>
          </a:p>
          <a:p>
            <a:r>
              <a:rPr lang="en-US" sz="2400" dirty="0"/>
              <a:t>1%3=1</a:t>
            </a:r>
          </a:p>
          <a:p>
            <a:r>
              <a:rPr lang="en-US" sz="2400" dirty="0"/>
              <a:t>2%3=2</a:t>
            </a:r>
          </a:p>
          <a:p>
            <a:r>
              <a:rPr lang="en-US" sz="2400" dirty="0"/>
              <a:t>3%3=0</a:t>
            </a:r>
          </a:p>
          <a:p>
            <a:r>
              <a:rPr lang="en-US" sz="2400" dirty="0"/>
              <a:t>4%3=1</a:t>
            </a:r>
          </a:p>
          <a:p>
            <a:r>
              <a:rPr lang="en-US" sz="2400" dirty="0"/>
              <a:t>5%3=2</a:t>
            </a:r>
          </a:p>
          <a:p>
            <a:r>
              <a:rPr lang="en-US" sz="2400" dirty="0"/>
              <a:t>6%3=0</a:t>
            </a:r>
          </a:p>
          <a:p>
            <a:r>
              <a:rPr lang="en-US" sz="2400" dirty="0"/>
              <a:t>7%3=1</a:t>
            </a:r>
          </a:p>
          <a:p>
            <a:r>
              <a:rPr lang="en-US" sz="2400" dirty="0"/>
              <a:t>8%3=2</a:t>
            </a:r>
          </a:p>
          <a:p>
            <a:r>
              <a:rPr lang="en-US" sz="2400" dirty="0"/>
              <a:t>9%3=0</a:t>
            </a:r>
          </a:p>
          <a:p>
            <a:r>
              <a:rPr lang="en-US" sz="2400" dirty="0"/>
              <a:t>10%3=1</a:t>
            </a:r>
          </a:p>
          <a:p>
            <a:r>
              <a:rPr lang="en-US" sz="2400" dirty="0"/>
              <a:t>11%3=2</a:t>
            </a:r>
          </a:p>
          <a:p>
            <a:endParaRPr lang="en-US" sz="2400" dirty="0"/>
          </a:p>
          <a:p>
            <a:endParaRPr lang="en-US" sz="2400" dirty="0"/>
          </a:p>
        </p:txBody>
      </p:sp>
    </p:spTree>
    <p:extLst>
      <p:ext uri="{BB962C8B-B14F-4D97-AF65-F5344CB8AC3E}">
        <p14:creationId xmlns:p14="http://schemas.microsoft.com/office/powerpoint/2010/main" val="25881571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91EBA-244B-4C45-8E8B-1B3246EEF1D0}"/>
              </a:ext>
            </a:extLst>
          </p:cNvPr>
          <p:cNvPicPr>
            <a:picLocks noChangeAspect="1"/>
          </p:cNvPicPr>
          <p:nvPr/>
        </p:nvPicPr>
        <p:blipFill rotWithShape="1">
          <a:blip r:embed="rId2"/>
          <a:srcRect l="26682" t="72274" r="50000" b="20249"/>
          <a:stretch/>
        </p:blipFill>
        <p:spPr>
          <a:xfrm>
            <a:off x="302072" y="4579749"/>
            <a:ext cx="4074822" cy="1469877"/>
          </a:xfrm>
          <a:prstGeom prst="rect">
            <a:avLst/>
          </a:prstGeom>
        </p:spPr>
      </p:pic>
      <p:sp>
        <p:nvSpPr>
          <p:cNvPr id="5" name="TextBox 4">
            <a:extLst>
              <a:ext uri="{FF2B5EF4-FFF2-40B4-BE49-F238E27FC236}">
                <a16:creationId xmlns:a16="http://schemas.microsoft.com/office/drawing/2014/main" id="{C62DFA83-5F57-445E-8E34-52B0B1E60192}"/>
              </a:ext>
            </a:extLst>
          </p:cNvPr>
          <p:cNvSpPr txBox="1"/>
          <p:nvPr/>
        </p:nvSpPr>
        <p:spPr>
          <a:xfrm>
            <a:off x="41943" y="3723315"/>
            <a:ext cx="12150057" cy="923330"/>
          </a:xfrm>
          <a:prstGeom prst="rect">
            <a:avLst/>
          </a:prstGeom>
          <a:noFill/>
        </p:spPr>
        <p:txBody>
          <a:bodyPr wrap="none" rtlCol="0">
            <a:spAutoFit/>
          </a:bodyPr>
          <a:lstStyle/>
          <a:p>
            <a:r>
              <a:rPr lang="en-US" dirty="0"/>
              <a:t>Step1. Search “python image open cv2”</a:t>
            </a:r>
          </a:p>
          <a:p>
            <a:r>
              <a:rPr lang="en-US" dirty="0"/>
              <a:t>Found: https://opencv-python-tutroals.readthedocs.io/en/latest/py_tutorials/py_gui/py_image_display/py_image_display.html</a:t>
            </a:r>
          </a:p>
          <a:p>
            <a:endParaRPr lang="en-US" dirty="0"/>
          </a:p>
        </p:txBody>
      </p:sp>
      <p:pic>
        <p:nvPicPr>
          <p:cNvPr id="6" name="Picture 5">
            <a:extLst>
              <a:ext uri="{FF2B5EF4-FFF2-40B4-BE49-F238E27FC236}">
                <a16:creationId xmlns:a16="http://schemas.microsoft.com/office/drawing/2014/main" id="{97A36C54-27C7-4C3B-8EDA-D1560CC56361}"/>
              </a:ext>
            </a:extLst>
          </p:cNvPr>
          <p:cNvPicPr>
            <a:picLocks noChangeAspect="1"/>
          </p:cNvPicPr>
          <p:nvPr/>
        </p:nvPicPr>
        <p:blipFill rotWithShape="1">
          <a:blip r:embed="rId3"/>
          <a:srcRect l="7089" t="67726" r="1683" b="4050"/>
          <a:stretch/>
        </p:blipFill>
        <p:spPr>
          <a:xfrm>
            <a:off x="493983" y="891371"/>
            <a:ext cx="6120781" cy="2130365"/>
          </a:xfrm>
          <a:prstGeom prst="rect">
            <a:avLst/>
          </a:prstGeom>
        </p:spPr>
      </p:pic>
      <p:sp>
        <p:nvSpPr>
          <p:cNvPr id="7" name="TextBox 6">
            <a:extLst>
              <a:ext uri="{FF2B5EF4-FFF2-40B4-BE49-F238E27FC236}">
                <a16:creationId xmlns:a16="http://schemas.microsoft.com/office/drawing/2014/main" id="{C83C7E71-2EB4-4059-9A3C-A103309C86A0}"/>
              </a:ext>
            </a:extLst>
          </p:cNvPr>
          <p:cNvSpPr txBox="1"/>
          <p:nvPr/>
        </p:nvSpPr>
        <p:spPr>
          <a:xfrm>
            <a:off x="1732782" y="347682"/>
            <a:ext cx="8655446" cy="646331"/>
          </a:xfrm>
          <a:prstGeom prst="rect">
            <a:avLst/>
          </a:prstGeom>
          <a:noFill/>
        </p:spPr>
        <p:txBody>
          <a:bodyPr wrap="none" rtlCol="0">
            <a:spAutoFit/>
          </a:bodyPr>
          <a:lstStyle/>
          <a:p>
            <a:r>
              <a:rPr lang="en-US" dirty="0"/>
              <a:t>Viewing Images with Windows Explorer                vs.                                            Grid of Images</a:t>
            </a:r>
          </a:p>
          <a:p>
            <a:endParaRPr lang="en-US" dirty="0"/>
          </a:p>
        </p:txBody>
      </p:sp>
      <p:pic>
        <p:nvPicPr>
          <p:cNvPr id="8" name="Picture 7">
            <a:extLst>
              <a:ext uri="{FF2B5EF4-FFF2-40B4-BE49-F238E27FC236}">
                <a16:creationId xmlns:a16="http://schemas.microsoft.com/office/drawing/2014/main" id="{C8704B2C-4958-400E-9E95-487D8AF3C625}"/>
              </a:ext>
            </a:extLst>
          </p:cNvPr>
          <p:cNvPicPr>
            <a:picLocks noChangeAspect="1"/>
          </p:cNvPicPr>
          <p:nvPr/>
        </p:nvPicPr>
        <p:blipFill rotWithShape="1">
          <a:blip r:embed="rId4"/>
          <a:srcRect l="17991" t="60187" r="39813" b="7041"/>
          <a:stretch/>
        </p:blipFill>
        <p:spPr>
          <a:xfrm>
            <a:off x="8077237" y="677998"/>
            <a:ext cx="2572284" cy="2247544"/>
          </a:xfrm>
          <a:prstGeom prst="rect">
            <a:avLst/>
          </a:prstGeom>
        </p:spPr>
      </p:pic>
      <p:sp>
        <p:nvSpPr>
          <p:cNvPr id="9" name="Rectangle 8">
            <a:extLst>
              <a:ext uri="{FF2B5EF4-FFF2-40B4-BE49-F238E27FC236}">
                <a16:creationId xmlns:a16="http://schemas.microsoft.com/office/drawing/2014/main" id="{5A0EE5EE-846A-4A77-9B1B-0CC69484991C}"/>
              </a:ext>
            </a:extLst>
          </p:cNvPr>
          <p:cNvSpPr/>
          <p:nvPr/>
        </p:nvSpPr>
        <p:spPr>
          <a:xfrm>
            <a:off x="7853563" y="3023263"/>
            <a:ext cx="2795958" cy="253916"/>
          </a:xfrm>
          <a:prstGeom prst="rect">
            <a:avLst/>
          </a:prstGeom>
        </p:spPr>
        <p:txBody>
          <a:bodyPr wrap="none">
            <a:spAutoFit/>
          </a:bodyPr>
          <a:lstStyle/>
          <a:p>
            <a:r>
              <a:rPr lang="en-US" sz="1050" dirty="0"/>
              <a:t>https://rebeccaliggins.wordpress.com/tag/grid/</a:t>
            </a:r>
          </a:p>
        </p:txBody>
      </p:sp>
    </p:spTree>
    <p:extLst>
      <p:ext uri="{BB962C8B-B14F-4D97-AF65-F5344CB8AC3E}">
        <p14:creationId xmlns:p14="http://schemas.microsoft.com/office/powerpoint/2010/main" val="16865207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D4C21F-87AC-4105-B907-E8EE6005C168}"/>
              </a:ext>
            </a:extLst>
          </p:cNvPr>
          <p:cNvPicPr>
            <a:picLocks noChangeAspect="1"/>
          </p:cNvPicPr>
          <p:nvPr/>
        </p:nvPicPr>
        <p:blipFill rotWithShape="1">
          <a:blip r:embed="rId2"/>
          <a:srcRect l="326" t="6604" r="34067" b="58380"/>
          <a:stretch/>
        </p:blipFill>
        <p:spPr>
          <a:xfrm>
            <a:off x="385067" y="0"/>
            <a:ext cx="11421866" cy="6858000"/>
          </a:xfrm>
          <a:prstGeom prst="rect">
            <a:avLst/>
          </a:prstGeom>
        </p:spPr>
      </p:pic>
      <p:sp>
        <p:nvSpPr>
          <p:cNvPr id="6" name="TextBox 5">
            <a:extLst>
              <a:ext uri="{FF2B5EF4-FFF2-40B4-BE49-F238E27FC236}">
                <a16:creationId xmlns:a16="http://schemas.microsoft.com/office/drawing/2014/main" id="{3A31E8D0-CCEB-49F7-BE51-A57282CFBA74}"/>
              </a:ext>
            </a:extLst>
          </p:cNvPr>
          <p:cNvSpPr txBox="1"/>
          <p:nvPr/>
        </p:nvSpPr>
        <p:spPr>
          <a:xfrm>
            <a:off x="132997" y="0"/>
            <a:ext cx="367408" cy="6986528"/>
          </a:xfrm>
          <a:prstGeom prst="rect">
            <a:avLst/>
          </a:prstGeom>
          <a:noFill/>
        </p:spPr>
        <p:txBody>
          <a:bodyPr wrap="none" rtlCol="0">
            <a:spAutoFit/>
          </a:bodyPr>
          <a:lstStyle/>
          <a:p>
            <a:r>
              <a:rPr lang="en-US" sz="1400" b="1" dirty="0"/>
              <a:t>1</a:t>
            </a:r>
          </a:p>
          <a:p>
            <a:r>
              <a:rPr lang="en-US" sz="1400" b="1" dirty="0"/>
              <a:t>2</a:t>
            </a:r>
          </a:p>
          <a:p>
            <a:r>
              <a:rPr lang="en-US" sz="1400" b="1" dirty="0"/>
              <a:t>3</a:t>
            </a:r>
          </a:p>
          <a:p>
            <a:r>
              <a:rPr lang="en-US" sz="1400" b="1" dirty="0"/>
              <a:t>4</a:t>
            </a:r>
          </a:p>
          <a:p>
            <a:r>
              <a:rPr lang="en-US" sz="1400" b="1" dirty="0"/>
              <a:t>5</a:t>
            </a:r>
          </a:p>
          <a:p>
            <a:r>
              <a:rPr lang="en-US" sz="1400" b="1" dirty="0"/>
              <a:t>6</a:t>
            </a:r>
          </a:p>
          <a:p>
            <a:r>
              <a:rPr lang="en-US" sz="1400" b="1" dirty="0"/>
              <a:t>7</a:t>
            </a:r>
          </a:p>
          <a:p>
            <a:r>
              <a:rPr lang="en-US" sz="1400" b="1" dirty="0"/>
              <a:t>8</a:t>
            </a:r>
          </a:p>
          <a:p>
            <a:r>
              <a:rPr lang="en-US" sz="1400" b="1" dirty="0"/>
              <a:t>9</a:t>
            </a:r>
          </a:p>
          <a:p>
            <a:r>
              <a:rPr lang="en-US" sz="1400" b="1" dirty="0"/>
              <a:t>10</a:t>
            </a:r>
          </a:p>
          <a:p>
            <a:r>
              <a:rPr lang="en-US" sz="1400" b="1" dirty="0"/>
              <a:t>11</a:t>
            </a:r>
          </a:p>
          <a:p>
            <a:r>
              <a:rPr lang="en-US" sz="1400" b="1" dirty="0"/>
              <a:t>12</a:t>
            </a:r>
          </a:p>
          <a:p>
            <a:r>
              <a:rPr lang="en-US" sz="1400" b="1" dirty="0"/>
              <a:t>13</a:t>
            </a:r>
          </a:p>
          <a:p>
            <a:r>
              <a:rPr lang="en-US" sz="1400" b="1" dirty="0"/>
              <a:t>14</a:t>
            </a:r>
          </a:p>
          <a:p>
            <a:r>
              <a:rPr lang="en-US" sz="1400" b="1" dirty="0"/>
              <a:t>15</a:t>
            </a:r>
          </a:p>
          <a:p>
            <a:r>
              <a:rPr lang="en-US" sz="1400" b="1" dirty="0"/>
              <a:t>16</a:t>
            </a:r>
          </a:p>
          <a:p>
            <a:r>
              <a:rPr lang="en-US" sz="1400" b="1" dirty="0"/>
              <a:t>17</a:t>
            </a:r>
          </a:p>
          <a:p>
            <a:r>
              <a:rPr lang="en-US" sz="1400" b="1" dirty="0"/>
              <a:t>18</a:t>
            </a:r>
          </a:p>
          <a:p>
            <a:r>
              <a:rPr lang="en-US" sz="1400" b="1" dirty="0"/>
              <a:t>19</a:t>
            </a:r>
          </a:p>
          <a:p>
            <a:r>
              <a:rPr lang="en-US" sz="1400" b="1" dirty="0"/>
              <a:t>20</a:t>
            </a:r>
          </a:p>
          <a:p>
            <a:r>
              <a:rPr lang="en-US" sz="1400" b="1" dirty="0"/>
              <a:t>21</a:t>
            </a:r>
          </a:p>
          <a:p>
            <a:r>
              <a:rPr lang="en-US" sz="1400" b="1" dirty="0"/>
              <a:t>22</a:t>
            </a:r>
          </a:p>
          <a:p>
            <a:r>
              <a:rPr lang="en-US" sz="1400" b="1" dirty="0"/>
              <a:t>23</a:t>
            </a:r>
          </a:p>
          <a:p>
            <a:r>
              <a:rPr lang="en-US" sz="1400" b="1" dirty="0"/>
              <a:t>24</a:t>
            </a:r>
          </a:p>
          <a:p>
            <a:r>
              <a:rPr lang="en-US" sz="1400" b="1" dirty="0"/>
              <a:t>25</a:t>
            </a:r>
          </a:p>
          <a:p>
            <a:r>
              <a:rPr lang="en-US" sz="1400" b="1" dirty="0"/>
              <a:t>26</a:t>
            </a:r>
          </a:p>
          <a:p>
            <a:r>
              <a:rPr lang="en-US" sz="1400" b="1" dirty="0"/>
              <a:t>27</a:t>
            </a:r>
          </a:p>
          <a:p>
            <a:r>
              <a:rPr lang="en-US" sz="1400" b="1" dirty="0"/>
              <a:t>28</a:t>
            </a:r>
          </a:p>
          <a:p>
            <a:r>
              <a:rPr lang="en-US" sz="1400" b="1" dirty="0"/>
              <a:t>29</a:t>
            </a:r>
          </a:p>
          <a:p>
            <a:r>
              <a:rPr lang="en-US" sz="1400" b="1" dirty="0"/>
              <a:t>30</a:t>
            </a:r>
          </a:p>
          <a:p>
            <a:r>
              <a:rPr lang="en-US" sz="1400" b="1" dirty="0"/>
              <a:t>31</a:t>
            </a:r>
          </a:p>
          <a:p>
            <a:r>
              <a:rPr lang="en-US" sz="1400" b="1" dirty="0"/>
              <a:t>32</a:t>
            </a:r>
          </a:p>
        </p:txBody>
      </p:sp>
      <p:sp>
        <p:nvSpPr>
          <p:cNvPr id="7" name="Oval 6">
            <a:extLst>
              <a:ext uri="{FF2B5EF4-FFF2-40B4-BE49-F238E27FC236}">
                <a16:creationId xmlns:a16="http://schemas.microsoft.com/office/drawing/2014/main" id="{B0C1C2C5-26FC-4F2E-875F-C34D0ABDAC04}"/>
              </a:ext>
            </a:extLst>
          </p:cNvPr>
          <p:cNvSpPr/>
          <p:nvPr/>
        </p:nvSpPr>
        <p:spPr>
          <a:xfrm>
            <a:off x="2431770" y="350379"/>
            <a:ext cx="2268417" cy="32167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5BA00FB-7C5B-4D0B-B42C-CDB21A632FF5}"/>
              </a:ext>
            </a:extLst>
          </p:cNvPr>
          <p:cNvSpPr/>
          <p:nvPr/>
        </p:nvSpPr>
        <p:spPr>
          <a:xfrm>
            <a:off x="2944577" y="3365970"/>
            <a:ext cx="2627281" cy="32167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0810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A50616-5BCD-4D47-BCF2-40E564CE9F88}"/>
              </a:ext>
            </a:extLst>
          </p:cNvPr>
          <p:cNvPicPr>
            <a:picLocks noChangeAspect="1"/>
          </p:cNvPicPr>
          <p:nvPr/>
        </p:nvPicPr>
        <p:blipFill rotWithShape="1">
          <a:blip r:embed="rId2"/>
          <a:srcRect r="3812" b="81931"/>
          <a:stretch/>
        </p:blipFill>
        <p:spPr>
          <a:xfrm>
            <a:off x="222191" y="0"/>
            <a:ext cx="11969809" cy="2529555"/>
          </a:xfrm>
          <a:prstGeom prst="rect">
            <a:avLst/>
          </a:prstGeom>
        </p:spPr>
      </p:pic>
      <p:pic>
        <p:nvPicPr>
          <p:cNvPr id="4" name="Picture 3">
            <a:extLst>
              <a:ext uri="{FF2B5EF4-FFF2-40B4-BE49-F238E27FC236}">
                <a16:creationId xmlns:a16="http://schemas.microsoft.com/office/drawing/2014/main" id="{4C3410CB-FE02-4D6D-88A1-1783316C873A}"/>
              </a:ext>
            </a:extLst>
          </p:cNvPr>
          <p:cNvPicPr>
            <a:picLocks noChangeAspect="1"/>
          </p:cNvPicPr>
          <p:nvPr/>
        </p:nvPicPr>
        <p:blipFill rotWithShape="1">
          <a:blip r:embed="rId3"/>
          <a:srcRect t="50000" r="1963" b="3801"/>
          <a:stretch/>
        </p:blipFill>
        <p:spPr>
          <a:xfrm>
            <a:off x="222191" y="2708031"/>
            <a:ext cx="7827948" cy="4149969"/>
          </a:xfrm>
          <a:prstGeom prst="rect">
            <a:avLst/>
          </a:prstGeom>
        </p:spPr>
      </p:pic>
      <p:sp>
        <p:nvSpPr>
          <p:cNvPr id="5" name="TextBox 4">
            <a:extLst>
              <a:ext uri="{FF2B5EF4-FFF2-40B4-BE49-F238E27FC236}">
                <a16:creationId xmlns:a16="http://schemas.microsoft.com/office/drawing/2014/main" id="{BA3EB847-9CA0-488E-B4FD-D4DB2B785DCC}"/>
              </a:ext>
            </a:extLst>
          </p:cNvPr>
          <p:cNvSpPr txBox="1"/>
          <p:nvPr/>
        </p:nvSpPr>
        <p:spPr>
          <a:xfrm>
            <a:off x="6412" y="319251"/>
            <a:ext cx="287258" cy="2185214"/>
          </a:xfrm>
          <a:prstGeom prst="rect">
            <a:avLst/>
          </a:prstGeom>
          <a:noFill/>
        </p:spPr>
        <p:txBody>
          <a:bodyPr wrap="none" rtlCol="0">
            <a:spAutoFit/>
          </a:bodyPr>
          <a:lstStyle/>
          <a:p>
            <a:r>
              <a:rPr lang="en-US" sz="800" b="1" dirty="0"/>
              <a:t>1</a:t>
            </a:r>
          </a:p>
          <a:p>
            <a:r>
              <a:rPr lang="en-US" sz="800" b="1" dirty="0"/>
              <a:t>2</a:t>
            </a:r>
          </a:p>
          <a:p>
            <a:r>
              <a:rPr lang="en-US" sz="800" b="1" dirty="0"/>
              <a:t>3</a:t>
            </a:r>
          </a:p>
          <a:p>
            <a:r>
              <a:rPr lang="en-US" sz="800" b="1" dirty="0"/>
              <a:t>4</a:t>
            </a:r>
          </a:p>
          <a:p>
            <a:r>
              <a:rPr lang="en-US" sz="800" b="1" dirty="0"/>
              <a:t>5</a:t>
            </a:r>
          </a:p>
          <a:p>
            <a:r>
              <a:rPr lang="en-US" sz="800" b="1" dirty="0"/>
              <a:t>6</a:t>
            </a:r>
          </a:p>
          <a:p>
            <a:r>
              <a:rPr lang="en-US" sz="800" b="1" dirty="0"/>
              <a:t>7</a:t>
            </a:r>
          </a:p>
          <a:p>
            <a:r>
              <a:rPr lang="en-US" sz="800" b="1" dirty="0"/>
              <a:t>8</a:t>
            </a:r>
          </a:p>
          <a:p>
            <a:r>
              <a:rPr lang="en-US" sz="800" b="1" dirty="0"/>
              <a:t>9</a:t>
            </a:r>
          </a:p>
          <a:p>
            <a:r>
              <a:rPr lang="en-US" sz="800" b="1" dirty="0"/>
              <a:t>10</a:t>
            </a:r>
          </a:p>
          <a:p>
            <a:r>
              <a:rPr lang="en-US" sz="800" b="1" dirty="0"/>
              <a:t>11</a:t>
            </a:r>
          </a:p>
          <a:p>
            <a:r>
              <a:rPr lang="en-US" sz="800" b="1" dirty="0"/>
              <a:t>12</a:t>
            </a:r>
          </a:p>
          <a:p>
            <a:r>
              <a:rPr lang="en-US" sz="800" b="1" dirty="0"/>
              <a:t>13</a:t>
            </a:r>
          </a:p>
          <a:p>
            <a:r>
              <a:rPr lang="en-US" sz="800" b="1" dirty="0"/>
              <a:t>14</a:t>
            </a:r>
          </a:p>
          <a:p>
            <a:r>
              <a:rPr lang="en-US" sz="800" b="1" dirty="0"/>
              <a:t>15</a:t>
            </a:r>
          </a:p>
          <a:p>
            <a:r>
              <a:rPr lang="en-US" sz="800" b="1" dirty="0"/>
              <a:t>16</a:t>
            </a:r>
          </a:p>
          <a:p>
            <a:r>
              <a:rPr lang="en-US" sz="800" b="1" dirty="0"/>
              <a:t>17</a:t>
            </a:r>
          </a:p>
        </p:txBody>
      </p:sp>
      <p:sp>
        <p:nvSpPr>
          <p:cNvPr id="6" name="TextBox 5">
            <a:extLst>
              <a:ext uri="{FF2B5EF4-FFF2-40B4-BE49-F238E27FC236}">
                <a16:creationId xmlns:a16="http://schemas.microsoft.com/office/drawing/2014/main" id="{E8537B96-6A45-41BB-BD6F-2400FCF20B95}"/>
              </a:ext>
            </a:extLst>
          </p:cNvPr>
          <p:cNvSpPr txBox="1"/>
          <p:nvPr/>
        </p:nvSpPr>
        <p:spPr>
          <a:xfrm>
            <a:off x="-6412" y="2936688"/>
            <a:ext cx="300082" cy="3970318"/>
          </a:xfrm>
          <a:prstGeom prst="rect">
            <a:avLst/>
          </a:prstGeom>
          <a:noFill/>
        </p:spPr>
        <p:txBody>
          <a:bodyPr wrap="none" rtlCol="0">
            <a:spAutoFit/>
          </a:bodyPr>
          <a:lstStyle/>
          <a:p>
            <a:r>
              <a:rPr lang="en-US" sz="900" b="1" dirty="0"/>
              <a:t>1</a:t>
            </a:r>
          </a:p>
          <a:p>
            <a:r>
              <a:rPr lang="en-US" sz="900" b="1" dirty="0"/>
              <a:t>2</a:t>
            </a:r>
          </a:p>
          <a:p>
            <a:r>
              <a:rPr lang="en-US" sz="900" b="1" dirty="0"/>
              <a:t>3</a:t>
            </a:r>
          </a:p>
          <a:p>
            <a:r>
              <a:rPr lang="en-US" sz="900" b="1" dirty="0"/>
              <a:t>4</a:t>
            </a:r>
          </a:p>
          <a:p>
            <a:r>
              <a:rPr lang="en-US" sz="900" b="1" dirty="0"/>
              <a:t>5</a:t>
            </a:r>
          </a:p>
          <a:p>
            <a:r>
              <a:rPr lang="en-US" sz="900" b="1" dirty="0"/>
              <a:t>6</a:t>
            </a:r>
          </a:p>
          <a:p>
            <a:r>
              <a:rPr lang="en-US" sz="900" b="1" dirty="0"/>
              <a:t>7</a:t>
            </a:r>
          </a:p>
          <a:p>
            <a:r>
              <a:rPr lang="en-US" sz="900" b="1" dirty="0"/>
              <a:t>8</a:t>
            </a:r>
          </a:p>
          <a:p>
            <a:r>
              <a:rPr lang="en-US" sz="900" b="1" dirty="0"/>
              <a:t>9</a:t>
            </a:r>
          </a:p>
          <a:p>
            <a:r>
              <a:rPr lang="en-US" sz="900" b="1" dirty="0"/>
              <a:t>10</a:t>
            </a:r>
          </a:p>
          <a:p>
            <a:r>
              <a:rPr lang="en-US" sz="900" b="1" dirty="0"/>
              <a:t>11</a:t>
            </a:r>
          </a:p>
          <a:p>
            <a:r>
              <a:rPr lang="en-US" sz="900" b="1" dirty="0"/>
              <a:t>12</a:t>
            </a:r>
          </a:p>
          <a:p>
            <a:r>
              <a:rPr lang="en-US" sz="900" b="1" dirty="0"/>
              <a:t>13</a:t>
            </a:r>
          </a:p>
          <a:p>
            <a:r>
              <a:rPr lang="en-US" sz="900" b="1" dirty="0"/>
              <a:t>14</a:t>
            </a:r>
          </a:p>
          <a:p>
            <a:r>
              <a:rPr lang="en-US" sz="900" b="1" dirty="0"/>
              <a:t>15</a:t>
            </a:r>
          </a:p>
          <a:p>
            <a:r>
              <a:rPr lang="en-US" sz="900" b="1" dirty="0"/>
              <a:t>16</a:t>
            </a:r>
          </a:p>
          <a:p>
            <a:r>
              <a:rPr lang="en-US" sz="900" b="1" dirty="0"/>
              <a:t>17</a:t>
            </a:r>
          </a:p>
          <a:p>
            <a:r>
              <a:rPr lang="en-US" sz="900" b="1" dirty="0"/>
              <a:t>18</a:t>
            </a:r>
          </a:p>
          <a:p>
            <a:r>
              <a:rPr lang="en-US" sz="900" b="1" dirty="0"/>
              <a:t>19</a:t>
            </a:r>
          </a:p>
          <a:p>
            <a:r>
              <a:rPr lang="en-US" sz="900" b="1" dirty="0"/>
              <a:t>20</a:t>
            </a:r>
          </a:p>
          <a:p>
            <a:r>
              <a:rPr lang="en-US" sz="900" b="1" dirty="0"/>
              <a:t>21</a:t>
            </a:r>
          </a:p>
          <a:p>
            <a:r>
              <a:rPr lang="en-US" sz="900" b="1" dirty="0"/>
              <a:t>22</a:t>
            </a:r>
          </a:p>
          <a:p>
            <a:r>
              <a:rPr lang="en-US" sz="900" b="1" dirty="0"/>
              <a:t>23</a:t>
            </a:r>
          </a:p>
          <a:p>
            <a:r>
              <a:rPr lang="en-US" sz="900" b="1" dirty="0"/>
              <a:t>24</a:t>
            </a:r>
          </a:p>
          <a:p>
            <a:r>
              <a:rPr lang="en-US" sz="900" b="1" dirty="0"/>
              <a:t>25</a:t>
            </a:r>
          </a:p>
          <a:p>
            <a:r>
              <a:rPr lang="en-US" sz="900" b="1" dirty="0"/>
              <a:t>26</a:t>
            </a:r>
          </a:p>
          <a:p>
            <a:r>
              <a:rPr lang="en-US" sz="900" b="1" dirty="0"/>
              <a:t>27</a:t>
            </a:r>
          </a:p>
          <a:p>
            <a:r>
              <a:rPr lang="en-US" sz="900" b="1" dirty="0"/>
              <a:t>28</a:t>
            </a:r>
          </a:p>
        </p:txBody>
      </p:sp>
      <p:sp>
        <p:nvSpPr>
          <p:cNvPr id="7" name="Arrow: Down 6">
            <a:extLst>
              <a:ext uri="{FF2B5EF4-FFF2-40B4-BE49-F238E27FC236}">
                <a16:creationId xmlns:a16="http://schemas.microsoft.com/office/drawing/2014/main" id="{E653AC94-D5F1-4CDF-9256-8CD8CB29F5E3}"/>
              </a:ext>
            </a:extLst>
          </p:cNvPr>
          <p:cNvSpPr/>
          <p:nvPr/>
        </p:nvSpPr>
        <p:spPr>
          <a:xfrm rot="2637840">
            <a:off x="1264778" y="1740030"/>
            <a:ext cx="529839" cy="6751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7DCDA33D-7815-45D9-B1FF-F71CC53A05B8}"/>
              </a:ext>
            </a:extLst>
          </p:cNvPr>
          <p:cNvSpPr/>
          <p:nvPr/>
        </p:nvSpPr>
        <p:spPr>
          <a:xfrm>
            <a:off x="150041" y="2659025"/>
            <a:ext cx="849817" cy="27766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A18E97E1-B361-40ED-84B6-119FD6E0A9E9}"/>
              </a:ext>
            </a:extLst>
          </p:cNvPr>
          <p:cNvSpPr/>
          <p:nvPr/>
        </p:nvSpPr>
        <p:spPr>
          <a:xfrm>
            <a:off x="263408" y="-23147"/>
            <a:ext cx="1035553" cy="27766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8229BD6-86D7-4A30-BA89-CFCEE54047E9}"/>
              </a:ext>
            </a:extLst>
          </p:cNvPr>
          <p:cNvSpPr/>
          <p:nvPr/>
        </p:nvSpPr>
        <p:spPr>
          <a:xfrm>
            <a:off x="160858" y="6135739"/>
            <a:ext cx="1793858" cy="27766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9E0AF22-540B-411F-B42D-238AD29E89F1}"/>
              </a:ext>
            </a:extLst>
          </p:cNvPr>
          <p:cNvSpPr/>
          <p:nvPr/>
        </p:nvSpPr>
        <p:spPr>
          <a:xfrm>
            <a:off x="1164501" y="3804012"/>
            <a:ext cx="1333144" cy="27766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3524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5BDDC25-4399-4D7D-AEE4-66EE5D69DD49}"/>
              </a:ext>
            </a:extLst>
          </p:cNvPr>
          <p:cNvSpPr/>
          <p:nvPr/>
        </p:nvSpPr>
        <p:spPr>
          <a:xfrm>
            <a:off x="1" y="1914258"/>
            <a:ext cx="12192000" cy="2169258"/>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FCB5075-FED8-4936-965C-E975E8032971}"/>
              </a:ext>
            </a:extLst>
          </p:cNvPr>
          <p:cNvPicPr>
            <a:picLocks noChangeAspect="1"/>
          </p:cNvPicPr>
          <p:nvPr/>
        </p:nvPicPr>
        <p:blipFill rotWithShape="1">
          <a:blip r:embed="rId2"/>
          <a:srcRect l="260" t="33770" r="42758" b="58629"/>
          <a:stretch/>
        </p:blipFill>
        <p:spPr>
          <a:xfrm>
            <a:off x="119642" y="4591915"/>
            <a:ext cx="11981204" cy="1811708"/>
          </a:xfrm>
          <a:prstGeom prst="rect">
            <a:avLst/>
          </a:prstGeom>
          <a:ln w="76200">
            <a:solidFill>
              <a:srgbClr val="FFC000"/>
            </a:solidFill>
          </a:ln>
        </p:spPr>
      </p:pic>
      <p:sp>
        <p:nvSpPr>
          <p:cNvPr id="3" name="Rectangle 2">
            <a:extLst>
              <a:ext uri="{FF2B5EF4-FFF2-40B4-BE49-F238E27FC236}">
                <a16:creationId xmlns:a16="http://schemas.microsoft.com/office/drawing/2014/main" id="{8A3EB73E-6AF1-4AC2-B510-AA810565760B}"/>
              </a:ext>
            </a:extLst>
          </p:cNvPr>
          <p:cNvSpPr/>
          <p:nvPr/>
        </p:nvSpPr>
        <p:spPr>
          <a:xfrm>
            <a:off x="250675" y="59822"/>
            <a:ext cx="11571007" cy="1631216"/>
          </a:xfrm>
          <a:prstGeom prst="rect">
            <a:avLst/>
          </a:prstGeom>
          <a:solidFill>
            <a:srgbClr val="FFFF00"/>
          </a:solidFill>
        </p:spPr>
        <p:txBody>
          <a:bodyPr wrap="square">
            <a:spAutoFit/>
          </a:bodyPr>
          <a:lstStyle/>
          <a:p>
            <a:r>
              <a:rPr lang="en-US" sz="2000" b="1" dirty="0" err="1"/>
              <a:t>np.where</a:t>
            </a:r>
            <a:r>
              <a:rPr lang="en-US" sz="2000" b="1" dirty="0"/>
              <a:t>(condition[, x, y])</a:t>
            </a:r>
            <a:r>
              <a:rPr lang="en-US" sz="2000" dirty="0"/>
              <a:t> function return elements, either from x or y, depending on condition. If only condition is given, return </a:t>
            </a:r>
            <a:r>
              <a:rPr lang="en-US" sz="2000" dirty="0" err="1"/>
              <a:t>condition.nonzero</a:t>
            </a:r>
            <a:r>
              <a:rPr lang="en-US" sz="2000" dirty="0"/>
              <a:t>().</a:t>
            </a:r>
          </a:p>
          <a:p>
            <a:endParaRPr lang="en-US" sz="2000" b="1" dirty="0"/>
          </a:p>
          <a:p>
            <a:r>
              <a:rPr lang="en-US" sz="2000" b="1" dirty="0" err="1"/>
              <a:t>np.delete</a:t>
            </a:r>
            <a:r>
              <a:rPr lang="en-US" sz="2000" b="1" dirty="0"/>
              <a:t>(</a:t>
            </a:r>
            <a:r>
              <a:rPr lang="en-US" sz="2000" b="1" dirty="0" err="1"/>
              <a:t>array,elements,axis</a:t>
            </a:r>
            <a:r>
              <a:rPr lang="en-US" sz="2000" b="1" dirty="0"/>
              <a:t>) </a:t>
            </a:r>
            <a:r>
              <a:rPr lang="en-US" sz="2000" dirty="0"/>
              <a:t>function returns a new array with the deletion of elements (sub-arrays) along with the mentioned axis, where axis=0 (default) along rows, axis=1 along column, etc.</a:t>
            </a:r>
          </a:p>
        </p:txBody>
      </p:sp>
      <p:pic>
        <p:nvPicPr>
          <p:cNvPr id="4" name="Picture 3">
            <a:extLst>
              <a:ext uri="{FF2B5EF4-FFF2-40B4-BE49-F238E27FC236}">
                <a16:creationId xmlns:a16="http://schemas.microsoft.com/office/drawing/2014/main" id="{30DDC5C2-4054-4ECE-B380-13D7EF686131}"/>
              </a:ext>
            </a:extLst>
          </p:cNvPr>
          <p:cNvPicPr>
            <a:picLocks noChangeAspect="1"/>
          </p:cNvPicPr>
          <p:nvPr/>
        </p:nvPicPr>
        <p:blipFill rotWithShape="1">
          <a:blip r:embed="rId3"/>
          <a:srcRect l="19532" t="24673" r="64120" b="67268"/>
          <a:stretch/>
        </p:blipFill>
        <p:spPr>
          <a:xfrm>
            <a:off x="376015" y="2035272"/>
            <a:ext cx="3418318" cy="1895793"/>
          </a:xfrm>
          <a:prstGeom prst="rect">
            <a:avLst/>
          </a:prstGeom>
        </p:spPr>
      </p:pic>
      <p:pic>
        <p:nvPicPr>
          <p:cNvPr id="5" name="Picture 4">
            <a:extLst>
              <a:ext uri="{FF2B5EF4-FFF2-40B4-BE49-F238E27FC236}">
                <a16:creationId xmlns:a16="http://schemas.microsoft.com/office/drawing/2014/main" id="{BC976CE5-73E5-41BA-B01E-CB32466D5357}"/>
              </a:ext>
            </a:extLst>
          </p:cNvPr>
          <p:cNvPicPr>
            <a:picLocks noChangeAspect="1"/>
          </p:cNvPicPr>
          <p:nvPr/>
        </p:nvPicPr>
        <p:blipFill rotWithShape="1">
          <a:blip r:embed="rId3"/>
          <a:srcRect l="9720" t="90670" r="62383" b="4798"/>
          <a:stretch/>
        </p:blipFill>
        <p:spPr>
          <a:xfrm>
            <a:off x="4292318" y="2242166"/>
            <a:ext cx="7523667" cy="1374977"/>
          </a:xfrm>
          <a:prstGeom prst="rect">
            <a:avLst/>
          </a:prstGeom>
          <a:solidFill>
            <a:srgbClr val="FFFF00"/>
          </a:solidFill>
        </p:spPr>
      </p:pic>
    </p:spTree>
    <p:extLst>
      <p:ext uri="{BB962C8B-B14F-4D97-AF65-F5344CB8AC3E}">
        <p14:creationId xmlns:p14="http://schemas.microsoft.com/office/powerpoint/2010/main" val="1863561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76A28C-59F4-4EC5-85E7-6C366519DBA9}"/>
              </a:ext>
            </a:extLst>
          </p:cNvPr>
          <p:cNvSpPr/>
          <p:nvPr/>
        </p:nvSpPr>
        <p:spPr>
          <a:xfrm>
            <a:off x="1" y="871272"/>
            <a:ext cx="11966960" cy="5262979"/>
          </a:xfrm>
          <a:prstGeom prst="rect">
            <a:avLst/>
          </a:prstGeom>
        </p:spPr>
        <p:txBody>
          <a:bodyPr wrap="square">
            <a:spAutoFit/>
          </a:bodyPr>
          <a:lstStyle/>
          <a:p>
            <a:r>
              <a:rPr lang="en-US" sz="2800" dirty="0"/>
              <a:t>CSC698</a:t>
            </a:r>
            <a:br>
              <a:rPr lang="en-US" sz="2800" dirty="0"/>
            </a:br>
            <a:r>
              <a:rPr lang="en-US" sz="2800" b="1" dirty="0"/>
              <a:t>Monday Oct 12, 2020</a:t>
            </a:r>
            <a:endParaRPr lang="en-US" sz="2800" dirty="0"/>
          </a:p>
          <a:p>
            <a:endParaRPr lang="en-US" sz="2800" dirty="0"/>
          </a:p>
          <a:p>
            <a:pPr marL="342900" indent="-342900">
              <a:buFont typeface="+mj-lt"/>
              <a:buAutoNum type="arabicPeriod"/>
            </a:pPr>
            <a:r>
              <a:rPr lang="en-US" sz="2800" dirty="0"/>
              <a:t>Grid of Images (45 min) Live demo of designing and writing a function</a:t>
            </a:r>
          </a:p>
          <a:p>
            <a:pPr marL="342900" indent="-342900">
              <a:buFont typeface="+mj-lt"/>
              <a:buAutoNum type="arabicPeriod"/>
            </a:pPr>
            <a:r>
              <a:rPr lang="en-US" sz="2800" dirty="0"/>
              <a:t>Break (10 min)</a:t>
            </a:r>
          </a:p>
          <a:p>
            <a:pPr marL="342900" indent="-342900">
              <a:buFont typeface="+mj-lt"/>
              <a:buAutoNum type="arabicPeriod"/>
            </a:pPr>
            <a:r>
              <a:rPr lang="en-US" sz="2800" dirty="0"/>
              <a:t>Q&amp;A (20 min) ViewFeaturesVideo_3.py student-driven deep dive</a:t>
            </a:r>
          </a:p>
          <a:p>
            <a:pPr marL="342900" indent="-342900">
              <a:buFont typeface="+mj-lt"/>
              <a:buAutoNum type="arabicPeriod"/>
            </a:pPr>
            <a:r>
              <a:rPr lang="en-US" sz="2800" dirty="0"/>
              <a:t>Wed Homework</a:t>
            </a:r>
          </a:p>
          <a:p>
            <a:pPr marL="800100" lvl="1" indent="-342900">
              <a:buFont typeface="+mj-lt"/>
              <a:buAutoNum type="alphaLcPeriod"/>
            </a:pPr>
            <a:r>
              <a:rPr lang="en-US" sz="2800" dirty="0"/>
              <a:t>Python Skills: Write </a:t>
            </a:r>
            <a:r>
              <a:rPr lang="en-US" sz="2800" b="1" dirty="0"/>
              <a:t>one program </a:t>
            </a:r>
            <a:r>
              <a:rPr lang="en-US" sz="2800" dirty="0"/>
              <a:t>that includes a call to a function </a:t>
            </a:r>
            <a:r>
              <a:rPr lang="en-US" sz="2800" b="1" dirty="0"/>
              <a:t>you wrote</a:t>
            </a:r>
            <a:r>
              <a:rPr lang="en-US" sz="2800" dirty="0"/>
              <a:t> and uses at least </a:t>
            </a:r>
            <a:r>
              <a:rPr lang="en-US" sz="2800" b="1" dirty="0"/>
              <a:t>three</a:t>
            </a:r>
            <a:r>
              <a:rPr lang="en-US" sz="2800" dirty="0"/>
              <a:t> of these </a:t>
            </a:r>
            <a:r>
              <a:rPr lang="en-US" sz="2800" dirty="0" err="1"/>
              <a:t>numpy</a:t>
            </a:r>
            <a:r>
              <a:rPr lang="en-US" sz="2800" dirty="0"/>
              <a:t> functions:</a:t>
            </a:r>
          </a:p>
          <a:p>
            <a:pPr marL="1828800" lvl="3" indent="-457200">
              <a:buFont typeface="Arial" panose="020B0604020202020204" pitchFamily="34" charset="0"/>
              <a:buChar char="•"/>
            </a:pPr>
            <a:r>
              <a:rPr lang="en-US" sz="2800" dirty="0"/>
              <a:t>reshaping, stack, delete, where</a:t>
            </a:r>
          </a:p>
          <a:p>
            <a:pPr marL="800100" lvl="1" indent="-342900">
              <a:buFont typeface="+mj-lt"/>
              <a:buAutoNum type="alphaLcPeriod"/>
            </a:pPr>
            <a:r>
              <a:rPr lang="en-US" sz="2800" dirty="0"/>
              <a:t>Add new functions to cheat sheets</a:t>
            </a:r>
          </a:p>
          <a:p>
            <a:pPr marL="800100" lvl="1" indent="-342900">
              <a:buFont typeface="+mj-lt"/>
              <a:buAutoNum type="alphaLcPeriod"/>
            </a:pPr>
            <a:r>
              <a:rPr lang="en-US" sz="2800" b="1" dirty="0"/>
              <a:t>Be prepared </a:t>
            </a:r>
            <a:r>
              <a:rPr lang="en-US" sz="2800" dirty="0"/>
              <a:t>to run your program and share your cheat sheet with the class </a:t>
            </a:r>
          </a:p>
        </p:txBody>
      </p:sp>
      <p:sp>
        <p:nvSpPr>
          <p:cNvPr id="3" name="Rectangle 2">
            <a:extLst>
              <a:ext uri="{FF2B5EF4-FFF2-40B4-BE49-F238E27FC236}">
                <a16:creationId xmlns:a16="http://schemas.microsoft.com/office/drawing/2014/main" id="{F0967D43-7A9A-4DA9-AA14-5E809CF30EFC}"/>
              </a:ext>
            </a:extLst>
          </p:cNvPr>
          <p:cNvSpPr/>
          <p:nvPr/>
        </p:nvSpPr>
        <p:spPr>
          <a:xfrm>
            <a:off x="5922236" y="0"/>
            <a:ext cx="626976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ym typeface="Wingdings" panose="05000000000000000000" pitchFamily="2" charset="2"/>
              </a:rPr>
              <a:t> </a:t>
            </a:r>
            <a:r>
              <a:rPr lang="en-US" b="1" dirty="0"/>
              <a:t>Prof Z No Office Hours Tomorrow Tuesday (Tues 10/13/20) </a:t>
            </a:r>
            <a:r>
              <a:rPr lang="en-US" b="1" dirty="0">
                <a:sym typeface="Wingdings" panose="05000000000000000000" pitchFamily="2" charset="2"/>
              </a:rPr>
              <a:t></a:t>
            </a:r>
            <a:endParaRPr lang="en-US" b="1" dirty="0"/>
          </a:p>
        </p:txBody>
      </p:sp>
    </p:spTree>
    <p:extLst>
      <p:ext uri="{BB962C8B-B14F-4D97-AF65-F5344CB8AC3E}">
        <p14:creationId xmlns:p14="http://schemas.microsoft.com/office/powerpoint/2010/main" val="1914493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graphical user interface&#10;&#10;Description automatically generated">
            <a:extLst>
              <a:ext uri="{FF2B5EF4-FFF2-40B4-BE49-F238E27FC236}">
                <a16:creationId xmlns:a16="http://schemas.microsoft.com/office/drawing/2014/main" id="{8A756D89-22D0-4CAA-8490-FFA554C5AF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1497" y="2217107"/>
            <a:ext cx="3248537" cy="1732044"/>
          </a:xfrm>
          <a:prstGeom prst="rect">
            <a:avLst/>
          </a:prstGeom>
        </p:spPr>
      </p:pic>
      <p:pic>
        <p:nvPicPr>
          <p:cNvPr id="2" name="mov1_binary_PointCloud_24_129.mp4">
            <a:hlinkClick r:id="" action="ppaction://media"/>
            <a:extLst>
              <a:ext uri="{FF2B5EF4-FFF2-40B4-BE49-F238E27FC236}">
                <a16:creationId xmlns:a16="http://schemas.microsoft.com/office/drawing/2014/main" id="{8E4490AF-C69C-4E77-B3BB-879C20D7C309}"/>
              </a:ext>
            </a:extLst>
          </p:cNvPr>
          <p:cNvPicPr>
            <a:picLocks noRot="1" noChangeAspect="1"/>
          </p:cNvPicPr>
          <p:nvPr>
            <a:videoFile r:link="rId1"/>
          </p:nvPr>
        </p:nvPicPr>
        <p:blipFill>
          <a:blip r:embed="rId5">
            <a:extLst>
              <a:ext uri="{28A0092B-C50C-407E-A947-70E740481C1C}">
                <a14:useLocalDpi xmlns:a14="http://schemas.microsoft.com/office/drawing/2010/main" val="0"/>
              </a:ext>
            </a:extLst>
          </a:blip>
          <a:srcRect/>
          <a:stretch>
            <a:fillRect/>
          </a:stretch>
        </p:blipFill>
        <p:spPr bwMode="auto">
          <a:xfrm>
            <a:off x="1246916" y="4449308"/>
            <a:ext cx="3194510" cy="2265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mov1_gray_24_129_xzy.mp4">
            <a:hlinkClick r:id="" action="ppaction://media"/>
            <a:extLst>
              <a:ext uri="{FF2B5EF4-FFF2-40B4-BE49-F238E27FC236}">
                <a16:creationId xmlns:a16="http://schemas.microsoft.com/office/drawing/2014/main" id="{ADA514B8-5BAB-446F-96EC-1BDC02DF01BE}"/>
              </a:ext>
            </a:extLst>
          </p:cNvPr>
          <p:cNvPicPr>
            <a:picLocks noRot="1" noChangeAspect="1"/>
          </p:cNvPicPr>
          <p:nvPr>
            <a:videoFile r:link="rId2"/>
          </p:nvPr>
        </p:nvPicPr>
        <p:blipFill>
          <a:blip r:embed="rId6">
            <a:extLst>
              <a:ext uri="{28A0092B-C50C-407E-A947-70E740481C1C}">
                <a14:useLocalDpi xmlns:a14="http://schemas.microsoft.com/office/drawing/2010/main" val="0"/>
              </a:ext>
            </a:extLst>
          </a:blip>
          <a:srcRect/>
          <a:stretch>
            <a:fillRect/>
          </a:stretch>
        </p:blipFill>
        <p:spPr bwMode="auto">
          <a:xfrm>
            <a:off x="5924150" y="4190918"/>
            <a:ext cx="4049712" cy="266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6" name="TextBox 6">
            <a:extLst>
              <a:ext uri="{FF2B5EF4-FFF2-40B4-BE49-F238E27FC236}">
                <a16:creationId xmlns:a16="http://schemas.microsoft.com/office/drawing/2014/main" id="{A76B2A13-D1B5-4DBA-ACB2-05552A472596}"/>
              </a:ext>
            </a:extLst>
          </p:cNvPr>
          <p:cNvSpPr txBox="1">
            <a:spLocks noChangeArrowheads="1"/>
          </p:cNvSpPr>
          <p:nvPr/>
        </p:nvSpPr>
        <p:spPr bwMode="auto">
          <a:xfrm>
            <a:off x="1415191" y="4124633"/>
            <a:ext cx="2601460" cy="567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US" altLang="en-US" sz="1800"/>
              <a:t>Final Reconstructed 3D Model</a:t>
            </a:r>
          </a:p>
        </p:txBody>
      </p:sp>
      <p:sp>
        <p:nvSpPr>
          <p:cNvPr id="5127" name="TextBox 7">
            <a:extLst>
              <a:ext uri="{FF2B5EF4-FFF2-40B4-BE49-F238E27FC236}">
                <a16:creationId xmlns:a16="http://schemas.microsoft.com/office/drawing/2014/main" id="{603394A6-B6FD-4F4A-A06C-9867B935684E}"/>
              </a:ext>
            </a:extLst>
          </p:cNvPr>
          <p:cNvSpPr txBox="1">
            <a:spLocks noChangeArrowheads="1"/>
          </p:cNvSpPr>
          <p:nvPr/>
        </p:nvSpPr>
        <p:spPr bwMode="auto">
          <a:xfrm>
            <a:off x="6262287" y="3934611"/>
            <a:ext cx="3373438" cy="567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800" dirty="0"/>
              <a:t>Center of Mass of Each Slice from </a:t>
            </a:r>
          </a:p>
          <a:p>
            <a:pPr algn="ctr">
              <a:lnSpc>
                <a:spcPct val="100000"/>
              </a:lnSpc>
              <a:spcBef>
                <a:spcPct val="0"/>
              </a:spcBef>
              <a:buFontTx/>
              <a:buNone/>
            </a:pPr>
            <a:r>
              <a:rPr lang="en-US" altLang="en-US" sz="1800" dirty="0"/>
              <a:t>Final Reconstructed 3D Model</a:t>
            </a:r>
          </a:p>
        </p:txBody>
      </p:sp>
      <p:pic>
        <p:nvPicPr>
          <p:cNvPr id="5128" name="Picture 8">
            <a:extLst>
              <a:ext uri="{FF2B5EF4-FFF2-40B4-BE49-F238E27FC236}">
                <a16:creationId xmlns:a16="http://schemas.microsoft.com/office/drawing/2014/main" id="{C9F898CB-1DC7-4884-9EA6-277D5FD21D09}"/>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638875" y="2591001"/>
            <a:ext cx="1702622" cy="101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A picture containing person, indoor, person, holding&#10;&#10;Description automatically generated">
            <a:extLst>
              <a:ext uri="{FF2B5EF4-FFF2-40B4-BE49-F238E27FC236}">
                <a16:creationId xmlns:a16="http://schemas.microsoft.com/office/drawing/2014/main" id="{5079A208-E507-4D76-BC80-63F42DE59A1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51529" y="1970691"/>
            <a:ext cx="3585284" cy="2099943"/>
          </a:xfrm>
          <a:prstGeom prst="rect">
            <a:avLst/>
          </a:prstGeom>
        </p:spPr>
      </p:pic>
      <p:grpSp>
        <p:nvGrpSpPr>
          <p:cNvPr id="15" name="Group 14">
            <a:extLst>
              <a:ext uri="{FF2B5EF4-FFF2-40B4-BE49-F238E27FC236}">
                <a16:creationId xmlns:a16="http://schemas.microsoft.com/office/drawing/2014/main" id="{0344EDD0-3F87-4695-9A09-27121F7B5B9E}"/>
              </a:ext>
            </a:extLst>
          </p:cNvPr>
          <p:cNvGrpSpPr/>
          <p:nvPr/>
        </p:nvGrpSpPr>
        <p:grpSpPr>
          <a:xfrm>
            <a:off x="8514266" y="1750600"/>
            <a:ext cx="648929" cy="557140"/>
            <a:chOff x="8489319" y="95243"/>
            <a:chExt cx="806245" cy="853488"/>
          </a:xfrm>
        </p:grpSpPr>
        <p:sp>
          <p:nvSpPr>
            <p:cNvPr id="8" name="Isosceles Triangle 7">
              <a:extLst>
                <a:ext uri="{FF2B5EF4-FFF2-40B4-BE49-F238E27FC236}">
                  <a16:creationId xmlns:a16="http://schemas.microsoft.com/office/drawing/2014/main" id="{F801A419-12B6-46BF-A533-869070EFCEC4}"/>
                </a:ext>
              </a:extLst>
            </p:cNvPr>
            <p:cNvSpPr/>
            <p:nvPr/>
          </p:nvSpPr>
          <p:spPr>
            <a:xfrm>
              <a:off x="8646633" y="302617"/>
              <a:ext cx="491614" cy="64611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54EE037-6D81-4F89-A4C2-59380B18214D}"/>
                </a:ext>
              </a:extLst>
            </p:cNvPr>
            <p:cNvSpPr/>
            <p:nvPr/>
          </p:nvSpPr>
          <p:spPr>
            <a:xfrm>
              <a:off x="8489319" y="95243"/>
              <a:ext cx="806245" cy="4147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90C2EE57-732E-4092-B917-8E500FD0CCCE}"/>
              </a:ext>
            </a:extLst>
          </p:cNvPr>
          <p:cNvGrpSpPr/>
          <p:nvPr/>
        </p:nvGrpSpPr>
        <p:grpSpPr>
          <a:xfrm>
            <a:off x="2328579" y="2185588"/>
            <a:ext cx="446767" cy="346255"/>
            <a:chOff x="8489319" y="95243"/>
            <a:chExt cx="806245" cy="853488"/>
          </a:xfrm>
        </p:grpSpPr>
        <p:sp>
          <p:nvSpPr>
            <p:cNvPr id="22" name="Isosceles Triangle 21">
              <a:extLst>
                <a:ext uri="{FF2B5EF4-FFF2-40B4-BE49-F238E27FC236}">
                  <a16:creationId xmlns:a16="http://schemas.microsoft.com/office/drawing/2014/main" id="{5354D764-A784-4EF5-8CE3-D40599FE8743}"/>
                </a:ext>
              </a:extLst>
            </p:cNvPr>
            <p:cNvSpPr/>
            <p:nvPr/>
          </p:nvSpPr>
          <p:spPr>
            <a:xfrm>
              <a:off x="8646633" y="302617"/>
              <a:ext cx="491614" cy="64611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66C3636-8C48-4FDA-9A56-82C52FE8DC80}"/>
                </a:ext>
              </a:extLst>
            </p:cNvPr>
            <p:cNvSpPr/>
            <p:nvPr/>
          </p:nvSpPr>
          <p:spPr>
            <a:xfrm>
              <a:off x="8489319" y="95243"/>
              <a:ext cx="806245" cy="4147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Arrow: Curved Down 17">
            <a:extLst>
              <a:ext uri="{FF2B5EF4-FFF2-40B4-BE49-F238E27FC236}">
                <a16:creationId xmlns:a16="http://schemas.microsoft.com/office/drawing/2014/main" id="{2C268898-7E57-4CD6-83FA-BC60F119C131}"/>
              </a:ext>
            </a:extLst>
          </p:cNvPr>
          <p:cNvSpPr/>
          <p:nvPr/>
        </p:nvSpPr>
        <p:spPr>
          <a:xfrm>
            <a:off x="1672674" y="2185588"/>
            <a:ext cx="1762181" cy="577751"/>
          </a:xfrm>
          <a:prstGeom prst="curvedDownArrow">
            <a:avLst>
              <a:gd name="adj1" fmla="val 25000"/>
              <a:gd name="adj2" fmla="val 50000"/>
              <a:gd name="adj3" fmla="val 279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93FA9E8C-691C-499F-AC02-58A0AF406A41}"/>
              </a:ext>
            </a:extLst>
          </p:cNvPr>
          <p:cNvSpPr/>
          <p:nvPr/>
        </p:nvSpPr>
        <p:spPr>
          <a:xfrm>
            <a:off x="2113935" y="718485"/>
            <a:ext cx="9270112" cy="954107"/>
          </a:xfrm>
          <a:prstGeom prst="rect">
            <a:avLst/>
          </a:prstGeom>
        </p:spPr>
        <p:txBody>
          <a:bodyPr wrap="square">
            <a:spAutoFit/>
          </a:bodyPr>
          <a:lstStyle/>
          <a:p>
            <a:r>
              <a:rPr lang="en-US" sz="2800" b="1" dirty="0"/>
              <a:t>from </a:t>
            </a:r>
            <a:r>
              <a:rPr lang="en-US" sz="2800" b="1" dirty="0" err="1"/>
              <a:t>skimage.transform</a:t>
            </a:r>
            <a:r>
              <a:rPr lang="en-US" sz="2800" b="1" dirty="0"/>
              <a:t> import radon</a:t>
            </a:r>
          </a:p>
          <a:p>
            <a:r>
              <a:rPr lang="en-US" sz="2800" b="1" dirty="0"/>
              <a:t>sinogram = radon(image, theta=theta, circle=True)</a:t>
            </a:r>
          </a:p>
        </p:txBody>
      </p:sp>
      <p:sp>
        <p:nvSpPr>
          <p:cNvPr id="26" name="Rectangle 25">
            <a:extLst>
              <a:ext uri="{FF2B5EF4-FFF2-40B4-BE49-F238E27FC236}">
                <a16:creationId xmlns:a16="http://schemas.microsoft.com/office/drawing/2014/main" id="{297FE612-DF71-4A14-99B1-B6F36094BBE7}"/>
              </a:ext>
            </a:extLst>
          </p:cNvPr>
          <p:cNvSpPr/>
          <p:nvPr/>
        </p:nvSpPr>
        <p:spPr>
          <a:xfrm>
            <a:off x="-267142" y="0"/>
            <a:ext cx="12418142" cy="830997"/>
          </a:xfrm>
          <a:prstGeom prst="rect">
            <a:avLst/>
          </a:prstGeom>
        </p:spPr>
        <p:txBody>
          <a:bodyPr wrap="square">
            <a:spAutoFit/>
          </a:bodyPr>
          <a:lstStyle/>
          <a:p>
            <a:pPr algn="ctr"/>
            <a:r>
              <a:rPr lang="en-US" sz="2400" b="1" dirty="0"/>
              <a:t>“</a:t>
            </a:r>
            <a:r>
              <a:rPr lang="en-US" sz="2400" b="1" dirty="0">
                <a:latin typeface="Default Monospace,Courier New,Courier,monospace"/>
              </a:rPr>
              <a:t>Generating Three Dimensional Models of Microscopic Subject from a Sequence of Images”</a:t>
            </a:r>
          </a:p>
          <a:p>
            <a:pPr algn="ctr"/>
            <a:r>
              <a:rPr lang="en-US" sz="2400" b="1" dirty="0">
                <a:latin typeface="Default Monospace,Courier New,Courier,monospace"/>
              </a:rPr>
              <a:t>US Patent 10,810,759 Issued Oct 20, 2020 </a:t>
            </a:r>
            <a:endParaRPr lang="en-US" sz="2400" b="1" dirty="0"/>
          </a:p>
        </p:txBody>
      </p:sp>
      <p:sp>
        <p:nvSpPr>
          <p:cNvPr id="3" name="Rectangle 2">
            <a:extLst>
              <a:ext uri="{FF2B5EF4-FFF2-40B4-BE49-F238E27FC236}">
                <a16:creationId xmlns:a16="http://schemas.microsoft.com/office/drawing/2014/main" id="{3B596FB5-8CAD-40B5-B036-A9A4BC1BD2CB}"/>
              </a:ext>
            </a:extLst>
          </p:cNvPr>
          <p:cNvSpPr/>
          <p:nvPr/>
        </p:nvSpPr>
        <p:spPr>
          <a:xfrm>
            <a:off x="1213436" y="1680476"/>
            <a:ext cx="3261470" cy="369332"/>
          </a:xfrm>
          <a:prstGeom prst="rect">
            <a:avLst/>
          </a:prstGeom>
        </p:spPr>
        <p:txBody>
          <a:bodyPr wrap="none">
            <a:spAutoFit/>
          </a:bodyPr>
          <a:lstStyle/>
          <a:p>
            <a:r>
              <a:rPr lang="en-US" b="1" dirty="0"/>
              <a:t>Computerized Axial Tomography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8A6771-EFCF-4BF5-AC27-C62EBDCD3AE6}"/>
              </a:ext>
            </a:extLst>
          </p:cNvPr>
          <p:cNvSpPr/>
          <p:nvPr/>
        </p:nvSpPr>
        <p:spPr>
          <a:xfrm>
            <a:off x="398803" y="452516"/>
            <a:ext cx="11394394" cy="5509200"/>
          </a:xfrm>
          <a:prstGeom prst="rect">
            <a:avLst/>
          </a:prstGeom>
        </p:spPr>
        <p:txBody>
          <a:bodyPr wrap="square">
            <a:spAutoFit/>
          </a:bodyPr>
          <a:lstStyle/>
          <a:p>
            <a:r>
              <a:rPr lang="en-US" sz="3200" dirty="0"/>
              <a:t>CSC698</a:t>
            </a:r>
            <a:br>
              <a:rPr lang="en-US" sz="3200" dirty="0"/>
            </a:br>
            <a:r>
              <a:rPr lang="en-US" sz="3200" b="1" dirty="0"/>
              <a:t>Wednesday Oct 14, 2020</a:t>
            </a:r>
            <a:endParaRPr lang="en-US" sz="3200" dirty="0"/>
          </a:p>
          <a:p>
            <a:endParaRPr lang="en-US" sz="3200" dirty="0"/>
          </a:p>
          <a:p>
            <a:pPr marL="342900" indent="-342900">
              <a:buFont typeface="+mj-lt"/>
              <a:buAutoNum type="arabicPeriod"/>
            </a:pPr>
            <a:r>
              <a:rPr lang="en-US" sz="3200" dirty="0"/>
              <a:t>Finish Grid program as function call (20 min, 12:30 to 12:50 pm)</a:t>
            </a:r>
          </a:p>
          <a:p>
            <a:pPr marL="342900" indent="-342900">
              <a:buFont typeface="+mj-lt"/>
              <a:buAutoNum type="arabicPeriod"/>
            </a:pPr>
            <a:r>
              <a:rPr lang="en-US" sz="3200" dirty="0"/>
              <a:t>Review Homework #9 Assignment (10 min, 12:50 to 1:00 pm)</a:t>
            </a:r>
          </a:p>
          <a:p>
            <a:pPr marL="342900" indent="-342900">
              <a:buFont typeface="+mj-lt"/>
              <a:buAutoNum type="arabicPeriod"/>
            </a:pPr>
            <a:r>
              <a:rPr lang="en-US" sz="3200" dirty="0"/>
              <a:t>Mini-Assignment Breakout Rooms (20 min, 1:00 to 1:20 pm)</a:t>
            </a:r>
          </a:p>
          <a:p>
            <a:pPr marL="800100" lvl="1" indent="-342900">
              <a:buFont typeface="+mj-lt"/>
              <a:buAutoNum type="alphaLcPeriod"/>
            </a:pPr>
            <a:r>
              <a:rPr lang="en-US" sz="3200" dirty="0"/>
              <a:t>Python Skills Code Demo</a:t>
            </a:r>
          </a:p>
          <a:p>
            <a:pPr marL="800100" lvl="1" indent="-342900">
              <a:buFont typeface="+mj-lt"/>
              <a:buAutoNum type="alphaLcPeriod"/>
            </a:pPr>
            <a:r>
              <a:rPr lang="en-US" sz="3200" dirty="0"/>
              <a:t>Review Cheat Sheets  </a:t>
            </a:r>
          </a:p>
          <a:p>
            <a:pPr marL="342900" indent="-342900">
              <a:buFont typeface="+mj-lt"/>
              <a:buAutoNum type="arabicPeriod"/>
            </a:pPr>
            <a:r>
              <a:rPr lang="en-US" sz="3200" dirty="0"/>
              <a:t>Group Discussion (25 min, 1:20 to 1:45 pm)</a:t>
            </a:r>
          </a:p>
          <a:p>
            <a:pPr marL="800100" lvl="1" indent="-342900">
              <a:buFont typeface="+mj-lt"/>
              <a:buAutoNum type="alphaLcPeriod"/>
            </a:pPr>
            <a:r>
              <a:rPr lang="en-US" sz="3200" dirty="0"/>
              <a:t>Python Skills Code Demo</a:t>
            </a:r>
          </a:p>
          <a:p>
            <a:pPr marL="800100" lvl="1" indent="-342900">
              <a:buFont typeface="+mj-lt"/>
              <a:buAutoNum type="alphaLcPeriod"/>
            </a:pPr>
            <a:r>
              <a:rPr lang="en-US" sz="3200" dirty="0"/>
              <a:t>Review Cheat Sheets </a:t>
            </a:r>
          </a:p>
        </p:txBody>
      </p:sp>
    </p:spTree>
    <p:extLst>
      <p:ext uri="{BB962C8B-B14F-4D97-AF65-F5344CB8AC3E}">
        <p14:creationId xmlns:p14="http://schemas.microsoft.com/office/powerpoint/2010/main" val="3234372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2FF924-D1C4-4D93-BD06-024F7ACC96A8}"/>
              </a:ext>
            </a:extLst>
          </p:cNvPr>
          <p:cNvSpPr txBox="1"/>
          <p:nvPr/>
        </p:nvSpPr>
        <p:spPr>
          <a:xfrm>
            <a:off x="182995" y="115779"/>
            <a:ext cx="11405267" cy="6771084"/>
          </a:xfrm>
          <a:prstGeom prst="rect">
            <a:avLst/>
          </a:prstGeom>
          <a:noFill/>
        </p:spPr>
        <p:txBody>
          <a:bodyPr wrap="square" rtlCol="0">
            <a:spAutoFit/>
          </a:bodyPr>
          <a:lstStyle/>
          <a:p>
            <a:r>
              <a:rPr lang="en-US" sz="1400" b="1" dirty="0"/>
              <a:t>Homework #8 Assignment</a:t>
            </a:r>
            <a:br>
              <a:rPr lang="en-US" sz="1400" dirty="0"/>
            </a:br>
            <a:r>
              <a:rPr lang="en-US" sz="1400" dirty="0"/>
              <a:t>Assigned: Wednesday 7 Oct 2020</a:t>
            </a:r>
            <a:br>
              <a:rPr lang="en-US" sz="1400" dirty="0"/>
            </a:br>
            <a:r>
              <a:rPr lang="en-US" sz="1400" dirty="0"/>
              <a:t>Due: Tuesday 13 October 2020 11:59 PM</a:t>
            </a:r>
            <a:br>
              <a:rPr lang="en-US" sz="1400" dirty="0"/>
            </a:br>
            <a:br>
              <a:rPr lang="en-US" sz="1400" dirty="0"/>
            </a:br>
            <a:r>
              <a:rPr lang="en-US" sz="1400" b="1" dirty="0"/>
              <a:t>ASSIGNMENTS</a:t>
            </a:r>
            <a:br>
              <a:rPr lang="en-US" sz="1400" dirty="0"/>
            </a:br>
            <a:br>
              <a:rPr lang="en-US" sz="1400" dirty="0"/>
            </a:br>
            <a:r>
              <a:rPr lang="en-US" sz="1400" b="1" u="sng" dirty="0"/>
              <a:t>1. Conditional and Loop Skills</a:t>
            </a:r>
            <a:br>
              <a:rPr lang="en-US" sz="1400" dirty="0"/>
            </a:br>
            <a:r>
              <a:rPr lang="en-US" sz="1400" dirty="0"/>
              <a:t>Watch this “Conditionals and Loops in Python” tutorial video: https://youtu.be/qRP_yxmnddA</a:t>
            </a:r>
            <a:br>
              <a:rPr lang="en-US" sz="1400" dirty="0"/>
            </a:br>
            <a:r>
              <a:rPr lang="en-US" sz="1400" dirty="0"/>
              <a:t>Write ONE Python program that demonstrates you understanding of all of the following concepts</a:t>
            </a:r>
            <a:br>
              <a:rPr lang="en-US" sz="1400" dirty="0"/>
            </a:br>
            <a:r>
              <a:rPr lang="en-US" sz="1400" dirty="0"/>
              <a:t>(a) three levels of nested loops </a:t>
            </a:r>
            <a:br>
              <a:rPr lang="en-US" sz="1400" dirty="0"/>
            </a:br>
            <a:r>
              <a:rPr lang="en-US" sz="1400" dirty="0"/>
              <a:t>(b) create a list and use the list to reiterate the loop  </a:t>
            </a:r>
          </a:p>
          <a:p>
            <a:r>
              <a:rPr lang="en-US" sz="1400" dirty="0"/>
              <a:t>(c) use ‘range” function to create the loop list</a:t>
            </a:r>
            <a:br>
              <a:rPr lang="en-US" sz="1400" dirty="0"/>
            </a:br>
            <a:r>
              <a:rPr lang="en-US" sz="1400" dirty="0"/>
              <a:t>(d) create ‘while’ loop that combines conditionals</a:t>
            </a:r>
          </a:p>
          <a:p>
            <a:r>
              <a:rPr lang="en-US" sz="1400" dirty="0"/>
              <a:t>(e) create a list decisions using the following sequence ‘if, </a:t>
            </a:r>
            <a:r>
              <a:rPr lang="en-US" sz="1400" dirty="0" err="1"/>
              <a:t>elif,elif,else</a:t>
            </a:r>
            <a:r>
              <a:rPr lang="en-US" sz="1400" dirty="0"/>
              <a:t>’</a:t>
            </a:r>
            <a:br>
              <a:rPr lang="en-US" sz="1400" dirty="0"/>
            </a:br>
            <a:r>
              <a:rPr lang="en-US" sz="1400" dirty="0"/>
              <a:t>Make sure you comment each section of your code, pointing out where you are demonstrating each of the concepts in your code.</a:t>
            </a:r>
            <a:br>
              <a:rPr lang="en-US" sz="1400" dirty="0"/>
            </a:br>
            <a:r>
              <a:rPr lang="en-US" sz="1400" b="1" dirty="0"/>
              <a:t>DELIVERABLE: Upload your ONE program that demonstrates all 5 (a to e) concepts (e.g. conditionLoopDemo.py)</a:t>
            </a:r>
          </a:p>
          <a:p>
            <a:endParaRPr lang="en-US" sz="1400" b="1" dirty="0"/>
          </a:p>
          <a:p>
            <a:r>
              <a:rPr lang="en-US" sz="1400" b="1" u="sng" dirty="0"/>
              <a:t>2. Bouncing Rectangle</a:t>
            </a:r>
          </a:p>
          <a:p>
            <a:r>
              <a:rPr lang="en-US" sz="1400" dirty="0"/>
              <a:t>Modify the “movingRectangle_1.py” code so the rectangle is green and bounces horizontally across the screen four times then stops the program (i.e. moves right until it hits the maximum x, them moves left until it hits the minimum x, repeats four times then quits program).</a:t>
            </a:r>
          </a:p>
          <a:p>
            <a:r>
              <a:rPr lang="en-US" sz="1400" b="1" dirty="0"/>
              <a:t>DELIVERABLE: Upload your ONE program that demonstrates the bouncing green rectangle (e.g. bounce.py)</a:t>
            </a:r>
            <a:endParaRPr lang="en-US" sz="1400" dirty="0"/>
          </a:p>
          <a:p>
            <a:br>
              <a:rPr lang="en-US" sz="1400" dirty="0"/>
            </a:br>
            <a:r>
              <a:rPr lang="en-US" sz="1400" b="1" u="sng" dirty="0"/>
              <a:t>3. Unsupervised Classification</a:t>
            </a:r>
            <a:endParaRPr lang="en-US" sz="1400" u="sng" dirty="0"/>
          </a:p>
          <a:p>
            <a:pPr marL="228600" indent="-228600">
              <a:buAutoNum type="alphaLcParenBoth"/>
            </a:pPr>
            <a:r>
              <a:rPr lang="en-US" sz="1400" dirty="0"/>
              <a:t>Watch video about k-means clustering ://youtu.be/7Qv0cmJ6FsItps://youtu.be/_aWzGGNrcic </a:t>
            </a:r>
          </a:p>
          <a:p>
            <a:pPr marL="228600" indent="-228600">
              <a:buAutoNum type="alphaLcParenBoth"/>
            </a:pPr>
            <a:r>
              <a:rPr lang="en-US" sz="1400" dirty="0"/>
              <a:t>Use ViewFeaturesVideo_2.py to view and save a 3D scatter plot of your clustered objects.</a:t>
            </a:r>
          </a:p>
          <a:p>
            <a:pPr marL="228600" indent="-228600">
              <a:buAutoNum type="alphaLcParenBoth"/>
            </a:pPr>
            <a:r>
              <a:rPr lang="en-US" sz="1400" dirty="0"/>
              <a:t>Modify Cluster_5.py to create an “Elbow Plot” of the inertia, </a:t>
            </a:r>
            <a:r>
              <a:rPr lang="en-US" sz="1400" b="1" dirty="0"/>
              <a:t>plot</a:t>
            </a:r>
            <a:r>
              <a:rPr lang="en-US" sz="1400" dirty="0"/>
              <a:t> inertia (y-axis) vs number of clusters (x-axis) and</a:t>
            </a:r>
            <a:r>
              <a:rPr lang="en-US" sz="1400" b="1" dirty="0"/>
              <a:t> identify </a:t>
            </a:r>
            <a:r>
              <a:rPr lang="en-US" sz="1400" dirty="0"/>
              <a:t>the best number of clusters.</a:t>
            </a:r>
          </a:p>
          <a:p>
            <a:r>
              <a:rPr lang="en-US" sz="1400" b="1" dirty="0"/>
              <a:t>DELIVERABLE: </a:t>
            </a:r>
          </a:p>
          <a:p>
            <a:r>
              <a:rPr lang="en-US" sz="1400" dirty="0"/>
              <a:t>(a) Upload the *.</a:t>
            </a:r>
            <a:r>
              <a:rPr lang="en-US" sz="1400" dirty="0" err="1"/>
              <a:t>png</a:t>
            </a:r>
            <a:r>
              <a:rPr lang="en-US" sz="1400" dirty="0"/>
              <a:t> image of your 3D scatter plot of your clustered objects</a:t>
            </a:r>
          </a:p>
          <a:p>
            <a:r>
              <a:rPr lang="en-US" sz="1400" dirty="0"/>
              <a:t>(b) Upload the Python code you wrote to generate your  “Elbow Plot” data (e.g. elbow.py).</a:t>
            </a:r>
          </a:p>
          <a:p>
            <a:r>
              <a:rPr lang="en-US" sz="1400" dirty="0"/>
              <a:t>(c) Upload your “Elbow Plot” as a *.</a:t>
            </a:r>
            <a:r>
              <a:rPr lang="en-US" sz="1400" dirty="0" err="1"/>
              <a:t>png</a:t>
            </a:r>
            <a:r>
              <a:rPr lang="en-US" sz="1400" dirty="0"/>
              <a:t> or *.jpg image. You can use </a:t>
            </a:r>
            <a:r>
              <a:rPr lang="en-US" sz="1400" dirty="0" err="1"/>
              <a:t>pyplot</a:t>
            </a:r>
            <a:r>
              <a:rPr lang="en-US" sz="1400" dirty="0"/>
              <a:t> to make the plot in Python (preferred) or Excel. </a:t>
            </a:r>
          </a:p>
          <a:p>
            <a:r>
              <a:rPr lang="en-US" sz="1400" dirty="0"/>
              <a:t>(d) Upload a text file (*.txt) that indicates the best number of clusters for your data and the inertia with that number of clusters.</a:t>
            </a:r>
          </a:p>
        </p:txBody>
      </p:sp>
    </p:spTree>
    <p:extLst>
      <p:ext uri="{BB962C8B-B14F-4D97-AF65-F5344CB8AC3E}">
        <p14:creationId xmlns:p14="http://schemas.microsoft.com/office/powerpoint/2010/main" val="3209647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2FF924-D1C4-4D93-BD06-024F7ACC96A8}"/>
              </a:ext>
            </a:extLst>
          </p:cNvPr>
          <p:cNvSpPr txBox="1"/>
          <p:nvPr/>
        </p:nvSpPr>
        <p:spPr>
          <a:xfrm>
            <a:off x="182995" y="115779"/>
            <a:ext cx="12009005" cy="7478970"/>
          </a:xfrm>
          <a:prstGeom prst="rect">
            <a:avLst/>
          </a:prstGeom>
          <a:noFill/>
        </p:spPr>
        <p:txBody>
          <a:bodyPr wrap="square" rtlCol="0">
            <a:spAutoFit/>
          </a:bodyPr>
          <a:lstStyle/>
          <a:p>
            <a:r>
              <a:rPr lang="en-US" sz="2000" b="1" dirty="0"/>
              <a:t>Homework #9 Assignment</a:t>
            </a:r>
            <a:br>
              <a:rPr lang="en-US" sz="2000" dirty="0"/>
            </a:br>
            <a:r>
              <a:rPr lang="en-US" sz="2000" dirty="0"/>
              <a:t>Assigned: Wednesday 14 Oct 2020</a:t>
            </a:r>
            <a:br>
              <a:rPr lang="en-US" sz="2000" dirty="0"/>
            </a:br>
            <a:r>
              <a:rPr lang="en-US" sz="2000" dirty="0"/>
              <a:t>Due: Tuesday 20 October 2020 11:59 PM</a:t>
            </a:r>
            <a:br>
              <a:rPr lang="en-US" sz="2000" dirty="0"/>
            </a:br>
            <a:br>
              <a:rPr lang="en-US" sz="2000" dirty="0"/>
            </a:br>
            <a:r>
              <a:rPr lang="en-US" sz="2000" b="1" u="sng" dirty="0"/>
              <a:t>1. Defining Your Own Python Function</a:t>
            </a:r>
            <a:br>
              <a:rPr lang="en-US" sz="2000" dirty="0"/>
            </a:br>
            <a:r>
              <a:rPr lang="en-US" sz="2000" dirty="0"/>
              <a:t>Read this post on “Defining Your Own Python Function”</a:t>
            </a:r>
          </a:p>
          <a:p>
            <a:r>
              <a:rPr lang="en-US" sz="2000" dirty="0">
                <a:hlinkClick r:id="rId2"/>
              </a:rPr>
              <a:t>https://realpython.com/defining-your-own-python-function/</a:t>
            </a:r>
            <a:endParaRPr lang="en-US" sz="2000" dirty="0"/>
          </a:p>
          <a:p>
            <a:r>
              <a:rPr lang="en-US" sz="2000" dirty="0"/>
              <a:t>(A) Write up three things you learned from reading the post and submit document as a pdf.</a:t>
            </a:r>
          </a:p>
          <a:p>
            <a:r>
              <a:rPr lang="en-US" sz="2000" dirty="0"/>
              <a:t>(B) Write TWO Python programs, as follows:</a:t>
            </a:r>
          </a:p>
          <a:p>
            <a:r>
              <a:rPr lang="en-US" sz="2000" dirty="0"/>
              <a:t>PROGRAM 1: A  function that takes three arguments and returns three arguments</a:t>
            </a:r>
          </a:p>
          <a:p>
            <a:r>
              <a:rPr lang="en-US" sz="2000" dirty="0"/>
              <a:t>PROGRAM 2: A main program that calls the function in Program 1. In the main program, call the function two different ways; (a) using </a:t>
            </a:r>
            <a:r>
              <a:rPr lang="en-US" sz="2000" i="1" dirty="0"/>
              <a:t>positional arguments</a:t>
            </a:r>
            <a:r>
              <a:rPr lang="en-US" sz="2000" dirty="0"/>
              <a:t> and (b) using </a:t>
            </a:r>
            <a:r>
              <a:rPr lang="en-US" sz="2000" i="1" dirty="0"/>
              <a:t>keyword arguments. </a:t>
            </a:r>
          </a:p>
          <a:p>
            <a:r>
              <a:rPr lang="en-US" sz="2000" b="1" dirty="0"/>
              <a:t>DELIVERABLES: (a) Upload your “what you learned” pdf document. (b) Upload your TWO programs that demonstrates a call to a function using positional and keyword arguments.</a:t>
            </a:r>
          </a:p>
          <a:p>
            <a:endParaRPr lang="en-US" sz="2000" b="1" dirty="0"/>
          </a:p>
          <a:p>
            <a:r>
              <a:rPr lang="en-US" sz="2000" b="1" u="sng" dirty="0"/>
              <a:t>2. Viewing Clustering Results</a:t>
            </a:r>
          </a:p>
          <a:p>
            <a:r>
              <a:rPr lang="en-US" sz="2000" dirty="0"/>
              <a:t>Finish debugging the grid_2.py program and call the </a:t>
            </a:r>
            <a:r>
              <a:rPr lang="en-US" sz="2000" dirty="0" err="1"/>
              <a:t>doGrid</a:t>
            </a:r>
            <a:r>
              <a:rPr lang="en-US" sz="2000" dirty="0"/>
              <a:t> function from the ViewFeaturesVideo_2.py program to create and save one grid image per cluster. Each grid image should contain the first 200 members of a cluster. There are 5 clusters so you should produce 5 grid images, one per cluster. Each image is 1920 x 1080 and contains 200 images of the objects in the cluster. You can reduce the number of members if you feel it would look better.</a:t>
            </a:r>
          </a:p>
          <a:p>
            <a:r>
              <a:rPr lang="en-US" sz="2000" b="1" dirty="0"/>
              <a:t>DELIVERABLES: Upload FIVE </a:t>
            </a:r>
            <a:r>
              <a:rPr lang="en-US" sz="2000" b="1" dirty="0" err="1"/>
              <a:t>png</a:t>
            </a:r>
            <a:r>
              <a:rPr lang="en-US" sz="2000" b="1" dirty="0"/>
              <a:t> images. Each 1920x1080 color image contains a grid of up to 200 region-of-interest images from a cluster. Label them cluster0.png, ..., cluster4.png</a:t>
            </a:r>
            <a:endParaRPr lang="en-US" sz="2000" dirty="0"/>
          </a:p>
          <a:p>
            <a:br>
              <a:rPr lang="en-US" sz="2000" dirty="0"/>
            </a:br>
            <a:endParaRPr lang="en-US" sz="2000" dirty="0"/>
          </a:p>
        </p:txBody>
      </p:sp>
    </p:spTree>
    <p:extLst>
      <p:ext uri="{BB962C8B-B14F-4D97-AF65-F5344CB8AC3E}">
        <p14:creationId xmlns:p14="http://schemas.microsoft.com/office/powerpoint/2010/main" val="4001560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A34B877-8CFD-48E8-96C6-62072A4E2EC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717703" y="504202"/>
            <a:ext cx="8268941" cy="3537957"/>
          </a:xfrm>
          <a:prstGeom prst="rect">
            <a:avLst/>
          </a:prstGeom>
        </p:spPr>
      </p:pic>
      <p:sp>
        <p:nvSpPr>
          <p:cNvPr id="4" name="Rectangle 3">
            <a:extLst>
              <a:ext uri="{FF2B5EF4-FFF2-40B4-BE49-F238E27FC236}">
                <a16:creationId xmlns:a16="http://schemas.microsoft.com/office/drawing/2014/main" id="{1D5F0E1C-9547-43DF-B7FC-0186255E7E59}"/>
              </a:ext>
            </a:extLst>
          </p:cNvPr>
          <p:cNvSpPr/>
          <p:nvPr/>
        </p:nvSpPr>
        <p:spPr>
          <a:xfrm>
            <a:off x="0" y="6627168"/>
            <a:ext cx="9688083" cy="230832"/>
          </a:xfrm>
          <a:prstGeom prst="rect">
            <a:avLst/>
          </a:prstGeom>
        </p:spPr>
        <p:txBody>
          <a:bodyPr wrap="square">
            <a:spAutoFit/>
          </a:bodyPr>
          <a:lstStyle/>
          <a:p>
            <a:r>
              <a:rPr lang="en-US" sz="900" dirty="0"/>
              <a:t>https://towardsdatascience.com/k-means-clustering-identifying-f-r-i-e-n-d-s-in-the-world-of-strangers-695537505d</a:t>
            </a:r>
          </a:p>
        </p:txBody>
      </p:sp>
      <p:sp>
        <p:nvSpPr>
          <p:cNvPr id="9" name="TextBox 8">
            <a:extLst>
              <a:ext uri="{FF2B5EF4-FFF2-40B4-BE49-F238E27FC236}">
                <a16:creationId xmlns:a16="http://schemas.microsoft.com/office/drawing/2014/main" id="{1EB9C38B-8CFA-483D-B6E9-AD005A3BF9A2}"/>
              </a:ext>
            </a:extLst>
          </p:cNvPr>
          <p:cNvSpPr txBox="1"/>
          <p:nvPr/>
        </p:nvSpPr>
        <p:spPr>
          <a:xfrm>
            <a:off x="247379" y="4589667"/>
            <a:ext cx="11697241" cy="830997"/>
          </a:xfrm>
          <a:prstGeom prst="rect">
            <a:avLst/>
          </a:prstGeom>
          <a:noFill/>
        </p:spPr>
        <p:txBody>
          <a:bodyPr wrap="none" rtlCol="0">
            <a:spAutoFit/>
          </a:bodyPr>
          <a:lstStyle/>
          <a:p>
            <a:r>
              <a:rPr lang="en-US" sz="2400" dirty="0"/>
              <a:t>Unsupervised machine learning dividing data into distinct groups with similar feature values.</a:t>
            </a:r>
          </a:p>
          <a:p>
            <a:r>
              <a:rPr lang="en-US" sz="2400" dirty="0"/>
              <a:t>K refers to how many groups (clusters) to create.</a:t>
            </a:r>
          </a:p>
        </p:txBody>
      </p:sp>
      <p:sp>
        <p:nvSpPr>
          <p:cNvPr id="10" name="TextBox 9">
            <a:extLst>
              <a:ext uri="{FF2B5EF4-FFF2-40B4-BE49-F238E27FC236}">
                <a16:creationId xmlns:a16="http://schemas.microsoft.com/office/drawing/2014/main" id="{F2A7B394-A2D6-4008-8420-FD368858ABCC}"/>
              </a:ext>
            </a:extLst>
          </p:cNvPr>
          <p:cNvSpPr txBox="1"/>
          <p:nvPr/>
        </p:nvSpPr>
        <p:spPr>
          <a:xfrm>
            <a:off x="2683379" y="3760150"/>
            <a:ext cx="1075423" cy="369332"/>
          </a:xfrm>
          <a:prstGeom prst="rect">
            <a:avLst/>
          </a:prstGeom>
          <a:noFill/>
        </p:spPr>
        <p:txBody>
          <a:bodyPr wrap="none" rtlCol="0">
            <a:spAutoFit/>
          </a:bodyPr>
          <a:lstStyle/>
          <a:p>
            <a:r>
              <a:rPr lang="en-US" dirty="0"/>
              <a:t>Feature X</a:t>
            </a:r>
          </a:p>
        </p:txBody>
      </p:sp>
      <p:sp>
        <p:nvSpPr>
          <p:cNvPr id="11" name="TextBox 10">
            <a:extLst>
              <a:ext uri="{FF2B5EF4-FFF2-40B4-BE49-F238E27FC236}">
                <a16:creationId xmlns:a16="http://schemas.microsoft.com/office/drawing/2014/main" id="{4D271D1F-7EA1-4706-97CE-B017543FA25C}"/>
              </a:ext>
            </a:extLst>
          </p:cNvPr>
          <p:cNvSpPr txBox="1"/>
          <p:nvPr/>
        </p:nvSpPr>
        <p:spPr>
          <a:xfrm>
            <a:off x="7963256" y="3716489"/>
            <a:ext cx="1075423" cy="369332"/>
          </a:xfrm>
          <a:prstGeom prst="rect">
            <a:avLst/>
          </a:prstGeom>
          <a:noFill/>
        </p:spPr>
        <p:txBody>
          <a:bodyPr wrap="none" rtlCol="0">
            <a:spAutoFit/>
          </a:bodyPr>
          <a:lstStyle/>
          <a:p>
            <a:r>
              <a:rPr lang="en-US" dirty="0"/>
              <a:t>Feature X</a:t>
            </a:r>
          </a:p>
        </p:txBody>
      </p:sp>
      <p:sp>
        <p:nvSpPr>
          <p:cNvPr id="12" name="TextBox 11">
            <a:extLst>
              <a:ext uri="{FF2B5EF4-FFF2-40B4-BE49-F238E27FC236}">
                <a16:creationId xmlns:a16="http://schemas.microsoft.com/office/drawing/2014/main" id="{81EF037B-3676-40D9-87CA-EA8FF2BC306A}"/>
              </a:ext>
            </a:extLst>
          </p:cNvPr>
          <p:cNvSpPr txBox="1"/>
          <p:nvPr/>
        </p:nvSpPr>
        <p:spPr>
          <a:xfrm rot="16200000">
            <a:off x="1179992" y="2194845"/>
            <a:ext cx="1075423" cy="369332"/>
          </a:xfrm>
          <a:prstGeom prst="rect">
            <a:avLst/>
          </a:prstGeom>
          <a:noFill/>
        </p:spPr>
        <p:txBody>
          <a:bodyPr wrap="none" rtlCol="0">
            <a:spAutoFit/>
          </a:bodyPr>
          <a:lstStyle/>
          <a:p>
            <a:r>
              <a:rPr lang="en-US" dirty="0"/>
              <a:t>Feature Y</a:t>
            </a:r>
          </a:p>
        </p:txBody>
      </p:sp>
      <p:sp>
        <p:nvSpPr>
          <p:cNvPr id="13" name="TextBox 12">
            <a:extLst>
              <a:ext uri="{FF2B5EF4-FFF2-40B4-BE49-F238E27FC236}">
                <a16:creationId xmlns:a16="http://schemas.microsoft.com/office/drawing/2014/main" id="{2252DE4D-39C6-4AC7-A9C3-99873B4F26E1}"/>
              </a:ext>
            </a:extLst>
          </p:cNvPr>
          <p:cNvSpPr txBox="1"/>
          <p:nvPr/>
        </p:nvSpPr>
        <p:spPr>
          <a:xfrm rot="16200000">
            <a:off x="6306045" y="2261788"/>
            <a:ext cx="1075423" cy="369332"/>
          </a:xfrm>
          <a:prstGeom prst="rect">
            <a:avLst/>
          </a:prstGeom>
          <a:noFill/>
        </p:spPr>
        <p:txBody>
          <a:bodyPr wrap="none" rtlCol="0">
            <a:spAutoFit/>
          </a:bodyPr>
          <a:lstStyle/>
          <a:p>
            <a:r>
              <a:rPr lang="en-US" dirty="0"/>
              <a:t>Feature Y</a:t>
            </a:r>
          </a:p>
        </p:txBody>
      </p:sp>
    </p:spTree>
    <p:extLst>
      <p:ext uri="{BB962C8B-B14F-4D97-AF65-F5344CB8AC3E}">
        <p14:creationId xmlns:p14="http://schemas.microsoft.com/office/powerpoint/2010/main" val="20070110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4082</TotalTime>
  <Words>3045</Words>
  <Application>Microsoft Office PowerPoint</Application>
  <PresentationFormat>Widescreen</PresentationFormat>
  <Paragraphs>501</Paragraphs>
  <Slides>38</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Calibri Light</vt:lpstr>
      <vt:lpstr>Default Monospace,Courier New,Courier,monospace</vt:lpstr>
      <vt:lpstr>Office Theme</vt:lpstr>
      <vt:lpstr>Unsupervised 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Unsupervised Clustering</dc:title>
  <dc:creator>Thomas Zimmerman</dc:creator>
  <cp:lastModifiedBy>Thomas Zimmerman</cp:lastModifiedBy>
  <cp:revision>100</cp:revision>
  <dcterms:created xsi:type="dcterms:W3CDTF">2020-10-05T15:23:01Z</dcterms:created>
  <dcterms:modified xsi:type="dcterms:W3CDTF">2023-05-13T22:54:24Z</dcterms:modified>
</cp:coreProperties>
</file>

<file path=docProps/thumbnail.jpeg>
</file>